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Libre Franklin Light"/>
      <p:regular r:id="rId36"/>
      <p:bold r:id="rId37"/>
      <p:italic r:id="rId38"/>
      <p:boldItalic r:id="rId39"/>
    </p:embeddedFont>
    <p:embeddedFont>
      <p:font typeface="Libre Baskerville"/>
      <p:regular r:id="rId40"/>
      <p:bold r:id="rId41"/>
      <p: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ibreBaskerville-regular.fntdata"/><Relationship Id="rId20" Type="http://schemas.openxmlformats.org/officeDocument/2006/relationships/slide" Target="slides/slide14.xml"/><Relationship Id="rId42" Type="http://schemas.openxmlformats.org/officeDocument/2006/relationships/font" Target="fonts/LibreBaskerville-italic.fntdata"/><Relationship Id="rId41" Type="http://schemas.openxmlformats.org/officeDocument/2006/relationships/font" Target="fonts/LibreBaskerville-bold.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LibreFranklinLight-bold.fntdata"/><Relationship Id="rId14" Type="http://schemas.openxmlformats.org/officeDocument/2006/relationships/slide" Target="slides/slide8.xml"/><Relationship Id="rId36" Type="http://schemas.openxmlformats.org/officeDocument/2006/relationships/font" Target="fonts/LibreFranklinLight-regular.fntdata"/><Relationship Id="rId17" Type="http://schemas.openxmlformats.org/officeDocument/2006/relationships/slide" Target="slides/slide11.xml"/><Relationship Id="rId39" Type="http://schemas.openxmlformats.org/officeDocument/2006/relationships/font" Target="fonts/LibreFranklinLight-boldItalic.fntdata"/><Relationship Id="rId16" Type="http://schemas.openxmlformats.org/officeDocument/2006/relationships/slide" Target="slides/slide10.xml"/><Relationship Id="rId38" Type="http://schemas.openxmlformats.org/officeDocument/2006/relationships/font" Target="fonts/LibreFranklinLight-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5e16b4f19f_2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7" name="Google Shape;97;g25e16b4f19f_2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5e16b4f19f_2_1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2" name="Google Shape;172;g25e16b4f19f_2_1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5e16b4f19f_2_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2" name="Google Shape;182;g25e16b4f19f_2_1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5e16b4f19f_2_1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0" name="Google Shape;190;g25e16b4f19f_2_1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5e16b4f19f_2_1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7" name="Google Shape;197;g25e16b4f19f_2_1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5e16b4f19f_2_1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5" name="Google Shape;205;g25e16b4f19f_2_1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5e16b4f19f_2_1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5" name="Google Shape;215;g25e16b4f19f_2_1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5e16b4f19f_2_1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5" name="Google Shape;225;g25e16b4f19f_2_1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5e16b4f19f_2_1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3" name="Google Shape;233;g25e16b4f19f_2_1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5e16b4f19f_2_1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0" name="Google Shape;240;g25e16b4f19f_2_1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5e16b4f19f_2_1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5" name="Google Shape;245;g25e16b4f19f_2_1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5e16b4f19f_2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7" name="Google Shape;107;g25e16b4f19f_2_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5e16b4f19f_2_1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9" name="Google Shape;259;g25e16b4f19f_2_1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5e16b4f19f_2_2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6" name="Google Shape;276;g25e16b4f19f_2_2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5e16b4f19f_2_2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8" name="Google Shape;288;g25e16b4f19f_2_2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5e16b4f19f_2_2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4" name="Google Shape;294;g25e16b4f19f_2_2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5e16b4f19f_2_2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6" name="Google Shape;306;g25e16b4f19f_2_2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5e16b4f19f_2_2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4" name="Google Shape;314;g25e16b4f19f_2_2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5e16b4f19f_2_2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1" name="Google Shape;321;g25e16b4f19f_2_2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5e16b4f19f_2_2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8" name="Google Shape;328;g25e16b4f19f_2_2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5e16b4f19f_2_2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7" name="Google Shape;367;g25e16b4f19f_2_2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5e16b4f19f_2_2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4" name="Google Shape;374;g25e16b4f19f_2_2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5e16b4f19f_2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6" name="Google Shape;116;g25e16b4f19f_2_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5e16b4f19f_2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3" name="Google Shape;123;g25e16b4f19f_2_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5e16b4f19f_2_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1" name="Google Shape;131;g25e16b4f19f_2_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5e16b4f19f_2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5" name="Google Shape;145;g25e16b4f19f_2_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5e16b4f19f_2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2" name="Google Shape;152;g25e16b4f19f_2_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5e16b4f19f_2_1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9" name="Google Shape;159;g25e16b4f19f_2_10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5e16b4f19f_2_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6" name="Google Shape;166;g25e16b4f19f_2_1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 name="Shape 56"/>
        <p:cNvGrpSpPr/>
        <p:nvPr/>
      </p:nvGrpSpPr>
      <p:grpSpPr>
        <a:xfrm>
          <a:off x="0" y="0"/>
          <a:ext cx="0" cy="0"/>
          <a:chOff x="0" y="0"/>
          <a:chExt cx="0" cy="0"/>
        </a:xfrm>
      </p:grpSpPr>
      <p:sp>
        <p:nvSpPr>
          <p:cNvPr id="57" name="Google Shape;57;p1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8" name="Google Shape;58;p1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9" name="Google Shape;59;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0" name="Shape 60"/>
        <p:cNvGrpSpPr/>
        <p:nvPr/>
      </p:nvGrpSpPr>
      <p:grpSpPr>
        <a:xfrm>
          <a:off x="0" y="0"/>
          <a:ext cx="0" cy="0"/>
          <a:chOff x="0" y="0"/>
          <a:chExt cx="0" cy="0"/>
        </a:xfrm>
      </p:grpSpPr>
      <p:sp>
        <p:nvSpPr>
          <p:cNvPr id="61" name="Google Shape;61;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2" name="Google Shape;62;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5" name="Google Shape;65;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66" name="Google Shape;66;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7" name="Shape 67"/>
        <p:cNvGrpSpPr/>
        <p:nvPr/>
      </p:nvGrpSpPr>
      <p:grpSpPr>
        <a:xfrm>
          <a:off x="0" y="0"/>
          <a:ext cx="0" cy="0"/>
          <a:chOff x="0" y="0"/>
          <a:chExt cx="0" cy="0"/>
        </a:xfrm>
      </p:grpSpPr>
      <p:sp>
        <p:nvSpPr>
          <p:cNvPr id="68" name="Google Shape;68;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9" name="Google Shape;69;p1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0" name="Google Shape;70;p1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1" name="Google Shape;71;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2" name="Shape 72"/>
        <p:cNvGrpSpPr/>
        <p:nvPr/>
      </p:nvGrpSpPr>
      <p:grpSpPr>
        <a:xfrm>
          <a:off x="0" y="0"/>
          <a:ext cx="0" cy="0"/>
          <a:chOff x="0" y="0"/>
          <a:chExt cx="0" cy="0"/>
        </a:xfrm>
      </p:grpSpPr>
      <p:sp>
        <p:nvSpPr>
          <p:cNvPr id="73" name="Google Shape;73;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4" name="Google Shape;74;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5" name="Shape 75"/>
        <p:cNvGrpSpPr/>
        <p:nvPr/>
      </p:nvGrpSpPr>
      <p:grpSpPr>
        <a:xfrm>
          <a:off x="0" y="0"/>
          <a:ext cx="0" cy="0"/>
          <a:chOff x="0" y="0"/>
          <a:chExt cx="0" cy="0"/>
        </a:xfrm>
      </p:grpSpPr>
      <p:sp>
        <p:nvSpPr>
          <p:cNvPr id="76" name="Google Shape;76;p2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7" name="Google Shape;77;p2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8" name="Google Shape;78;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9" name="Shape 79"/>
        <p:cNvGrpSpPr/>
        <p:nvPr/>
      </p:nvGrpSpPr>
      <p:grpSpPr>
        <a:xfrm>
          <a:off x="0" y="0"/>
          <a:ext cx="0" cy="0"/>
          <a:chOff x="0" y="0"/>
          <a:chExt cx="0" cy="0"/>
        </a:xfrm>
      </p:grpSpPr>
      <p:sp>
        <p:nvSpPr>
          <p:cNvPr id="80" name="Google Shape;80;p2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81" name="Google Shape;81;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2" name="Shape 82"/>
        <p:cNvGrpSpPr/>
        <p:nvPr/>
      </p:nvGrpSpPr>
      <p:grpSpPr>
        <a:xfrm>
          <a:off x="0" y="0"/>
          <a:ext cx="0" cy="0"/>
          <a:chOff x="0" y="0"/>
          <a:chExt cx="0" cy="0"/>
        </a:xfrm>
      </p:grpSpPr>
      <p:sp>
        <p:nvSpPr>
          <p:cNvPr id="83" name="Google Shape;83;p2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84" name="Google Shape;84;p2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85" name="Google Shape;85;p2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6" name="Google Shape;86;p2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87" name="Google Shape;87;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8" name="Shape 88"/>
        <p:cNvGrpSpPr/>
        <p:nvPr/>
      </p:nvGrpSpPr>
      <p:grpSpPr>
        <a:xfrm>
          <a:off x="0" y="0"/>
          <a:ext cx="0" cy="0"/>
          <a:chOff x="0" y="0"/>
          <a:chExt cx="0" cy="0"/>
        </a:xfrm>
      </p:grpSpPr>
      <p:sp>
        <p:nvSpPr>
          <p:cNvPr id="89" name="Google Shape;89;p2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90" name="Google Shape;90;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1" name="Shape 91"/>
        <p:cNvGrpSpPr/>
        <p:nvPr/>
      </p:nvGrpSpPr>
      <p:grpSpPr>
        <a:xfrm>
          <a:off x="0" y="0"/>
          <a:ext cx="0" cy="0"/>
          <a:chOff x="0" y="0"/>
          <a:chExt cx="0" cy="0"/>
        </a:xfrm>
      </p:grpSpPr>
      <p:sp>
        <p:nvSpPr>
          <p:cNvPr id="92" name="Google Shape;92;p2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3" name="Google Shape;93;p2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3.png"/><Relationship Id="rId5"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4.png"/><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0" Type="http://schemas.openxmlformats.org/officeDocument/2006/relationships/hyperlink" Target="https://hc.labnet.sfbu.edu/~henry/npu/classes/introjava/project/slide/abstract.html" TargetMode="External"/><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hyperlink" Target="https://hc.labnet.sfbu.edu/~henry/npu/classes/introjava/project/slide/structure.html" TargetMode="External"/><Relationship Id="rId4" Type="http://schemas.openxmlformats.org/officeDocument/2006/relationships/hyperlink" Target="https://medium.com/tech-life-fun/leet-code-490-the-maze-graphical-explained-python3-solution-b4369bbf4050" TargetMode="External"/><Relationship Id="rId9" Type="http://schemas.openxmlformats.org/officeDocument/2006/relationships/hyperlink" Target="https://hc.labnet.sfbu.edu/~henry/npu/classes/algorithm/graph_alg/slide/maze.html#a2_2" TargetMode="External"/><Relationship Id="rId5" Type="http://schemas.openxmlformats.org/officeDocument/2006/relationships/hyperlink" Target="https://hc.labnet.sfbu.edu/~henry/npu/classes/algorithm/tutorialpoints_dsa/slide/depth_first_traversal.html" TargetMode="External"/><Relationship Id="rId6" Type="http://schemas.openxmlformats.org/officeDocument/2006/relationships/hyperlink" Target="https://hc.labnet.sfbu.edu/~henry/npu/classes/capstone/job/slide/portfolio.html" TargetMode="External"/><Relationship Id="rId7" Type="http://schemas.openxmlformats.org/officeDocument/2006/relationships/hyperlink" Target="https://hc.labnet.sfbu.edu/~henry/npu/classes/introjava/project/slide/acknowledgement.html" TargetMode="External"/><Relationship Id="rId8" Type="http://schemas.openxmlformats.org/officeDocument/2006/relationships/hyperlink" Target="https://hc.labnet.sfbu.edu/~henry/npu/classes/introjava/project/slide/title_page.html"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1" Type="http://schemas.openxmlformats.org/officeDocument/2006/relationships/slide" Target="/ppt/slides/slide10.xml"/><Relationship Id="rId10" Type="http://schemas.openxmlformats.org/officeDocument/2006/relationships/slide" Target="/ppt/slides/slide9.xml"/><Relationship Id="rId13" Type="http://schemas.openxmlformats.org/officeDocument/2006/relationships/slide" Target="/ppt/slides/slide22.xml"/><Relationship Id="rId12" Type="http://schemas.openxmlformats.org/officeDocument/2006/relationships/slide" Target="/ppt/slides/slide11.xml"/><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slide" Target="/ppt/slides/slide5.xml"/><Relationship Id="rId4" Type="http://schemas.openxmlformats.org/officeDocument/2006/relationships/slide" Target="/ppt/slides/slide6.xml"/><Relationship Id="rId9" Type="http://schemas.openxmlformats.org/officeDocument/2006/relationships/slide" Target="/ppt/slides/slide8.xml"/><Relationship Id="rId15" Type="http://schemas.openxmlformats.org/officeDocument/2006/relationships/slide" Target="/ppt/slides/slide24.xml"/><Relationship Id="rId14" Type="http://schemas.openxmlformats.org/officeDocument/2006/relationships/slide" Target="/ppt/slides/slide23.xml"/><Relationship Id="rId17" Type="http://schemas.openxmlformats.org/officeDocument/2006/relationships/slide" Target="/ppt/slides/slide26.xml"/><Relationship Id="rId16" Type="http://schemas.openxmlformats.org/officeDocument/2006/relationships/slide" Target="/ppt/slides/slide25.xml"/><Relationship Id="rId5" Type="http://schemas.openxmlformats.org/officeDocument/2006/relationships/slide" Target="/ppt/slides/slide6.xml"/><Relationship Id="rId6" Type="http://schemas.openxmlformats.org/officeDocument/2006/relationships/slide" Target="/ppt/slides/slide7.xml"/><Relationship Id="rId18" Type="http://schemas.openxmlformats.org/officeDocument/2006/relationships/slide" Target="/ppt/slides/slide27.xml"/><Relationship Id="rId7" Type="http://schemas.openxmlformats.org/officeDocument/2006/relationships/slide" Target="/ppt/slides/slide7.xml"/><Relationship Id="rId8" Type="http://schemas.openxmlformats.org/officeDocument/2006/relationships/slide" Target="/ppt/slides/slide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98" name="Shape 98"/>
        <p:cNvGrpSpPr/>
        <p:nvPr/>
      </p:nvGrpSpPr>
      <p:grpSpPr>
        <a:xfrm>
          <a:off x="0" y="0"/>
          <a:ext cx="0" cy="0"/>
          <a:chOff x="0" y="0"/>
          <a:chExt cx="0" cy="0"/>
        </a:xfrm>
      </p:grpSpPr>
      <p:sp>
        <p:nvSpPr>
          <p:cNvPr id="99" name="Google Shape;99;p25"/>
          <p:cNvSpPr txBox="1"/>
          <p:nvPr/>
        </p:nvSpPr>
        <p:spPr>
          <a:xfrm>
            <a:off x="1352550" y="200530"/>
            <a:ext cx="5785249" cy="861775"/>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Algorithm - Depth First Search -The Maze</a:t>
            </a:r>
            <a:endParaRPr sz="700"/>
          </a:p>
          <a:p>
            <a:pPr indent="0" lvl="0" marL="0" marR="0" rtl="0" algn="ctr">
              <a:lnSpc>
                <a:spcPct val="100000"/>
              </a:lnSpc>
              <a:spcBef>
                <a:spcPts val="0"/>
              </a:spcBef>
              <a:spcAft>
                <a:spcPts val="0"/>
              </a:spcAft>
              <a:buNone/>
            </a:pPr>
            <a:r>
              <a:t/>
            </a:r>
            <a:endParaRPr b="0" i="0" sz="18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cxnSp>
        <p:nvCxnSpPr>
          <p:cNvPr id="100" name="Google Shape;100;p25"/>
          <p:cNvCxnSpPr/>
          <p:nvPr/>
        </p:nvCxnSpPr>
        <p:spPr>
          <a:xfrm rot="-7936">
            <a:off x="5018395" y="691155"/>
            <a:ext cx="4125589" cy="0"/>
          </a:xfrm>
          <a:prstGeom prst="straightConnector1">
            <a:avLst/>
          </a:prstGeom>
          <a:noFill/>
          <a:ln cap="flat" cmpd="sng" w="38100">
            <a:solidFill>
              <a:srgbClr val="FFFFFF"/>
            </a:solidFill>
            <a:prstDash val="solid"/>
            <a:round/>
            <a:headEnd len="sm" w="sm" type="none"/>
            <a:tailEnd len="sm" w="sm" type="none"/>
          </a:ln>
        </p:spPr>
      </p:cxnSp>
      <p:sp>
        <p:nvSpPr>
          <p:cNvPr id="101" name="Google Shape;101;p25"/>
          <p:cNvSpPr txBox="1"/>
          <p:nvPr/>
        </p:nvSpPr>
        <p:spPr>
          <a:xfrm>
            <a:off x="2219324" y="3689902"/>
            <a:ext cx="4724400" cy="1123385"/>
          </a:xfrm>
          <a:prstGeom prst="rect">
            <a:avLst/>
          </a:prstGeom>
          <a:noFill/>
          <a:ln>
            <a:noFill/>
          </a:ln>
        </p:spPr>
        <p:txBody>
          <a:bodyPr anchorCtr="0" anchor="t" bIns="22850" lIns="45725" spcFirstLastPara="1" rIns="45725" wrap="square" tIns="22850">
            <a:sp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School of Engineering San Francisco Bay University,161,MIssion Falls ln, Fremont, CA 94539</a:t>
            </a:r>
            <a:endParaRPr sz="700"/>
          </a:p>
          <a:p>
            <a:pPr indent="0" lvl="0" marL="0" marR="0" rtl="0" algn="ctr">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 </a:t>
            </a:r>
            <a:endParaRPr sz="700"/>
          </a:p>
          <a:p>
            <a:pPr indent="0" lvl="0" marL="0" marR="0" rtl="0" algn="ctr">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    July 2023</a:t>
            </a:r>
            <a:endParaRPr sz="700"/>
          </a:p>
        </p:txBody>
      </p:sp>
      <p:sp>
        <p:nvSpPr>
          <p:cNvPr id="102" name="Google Shape;102;p25"/>
          <p:cNvSpPr txBox="1"/>
          <p:nvPr/>
        </p:nvSpPr>
        <p:spPr>
          <a:xfrm>
            <a:off x="1695450" y="904781"/>
            <a:ext cx="5442350" cy="907941"/>
          </a:xfrm>
          <a:prstGeom prst="rect">
            <a:avLst/>
          </a:prstGeom>
          <a:noFill/>
          <a:ln>
            <a:noFill/>
          </a:ln>
        </p:spPr>
        <p:txBody>
          <a:bodyPr anchorCtr="0" anchor="t" bIns="22850" lIns="45725" spcFirstLastPara="1" rIns="45725" wrap="square" tIns="22850">
            <a:spAutoFit/>
          </a:bodyPr>
          <a:lstStyle/>
          <a:p>
            <a:pPr indent="0" lvl="0" marL="0" marR="0" rtl="0" algn="ctr">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A Master Project Submitted to the School of Engineering in Partial Fulfillment for the Degree  of Masters in Computer Science Engineering</a:t>
            </a:r>
            <a:endParaRPr sz="700"/>
          </a:p>
        </p:txBody>
      </p:sp>
      <p:sp>
        <p:nvSpPr>
          <p:cNvPr id="103" name="Google Shape;103;p25"/>
          <p:cNvSpPr txBox="1"/>
          <p:nvPr/>
        </p:nvSpPr>
        <p:spPr>
          <a:xfrm>
            <a:off x="2219324" y="2238375"/>
            <a:ext cx="3533776" cy="692497"/>
          </a:xfrm>
          <a:prstGeom prst="rect">
            <a:avLst/>
          </a:prstGeom>
          <a:noFill/>
          <a:ln>
            <a:noFill/>
          </a:ln>
        </p:spPr>
        <p:txBody>
          <a:bodyPr anchorCtr="0" anchor="t" bIns="22850" lIns="45725" spcFirstLastPara="1" rIns="45725" wrap="square" tIns="22850">
            <a:spAutoFit/>
          </a:bodyPr>
          <a:lstStyle/>
          <a:p>
            <a:pPr indent="0" lvl="0" marL="0" marR="0" rtl="0" algn="ctr">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                      </a:t>
            </a:r>
            <a:endParaRPr sz="700"/>
          </a:p>
          <a:p>
            <a:pPr indent="0" lvl="0" marL="0" marR="0" rtl="0" algn="ctr">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                 </a:t>
            </a:r>
            <a:r>
              <a:rPr b="0" i="0" lang="en" sz="1400" u="none" cap="none" strike="noStrike">
                <a:solidFill>
                  <a:schemeClr val="lt1"/>
                </a:solidFill>
                <a:latin typeface="Arial"/>
                <a:ea typeface="Arial"/>
                <a:cs typeface="Arial"/>
                <a:sym typeface="Arial"/>
              </a:rPr>
              <a:t>By</a:t>
            </a:r>
            <a:br>
              <a:rPr b="0" i="0" lang="en" sz="1400" u="none" cap="none" strike="noStrike">
                <a:solidFill>
                  <a:schemeClr val="lt1"/>
                </a:solidFill>
                <a:latin typeface="Arial"/>
                <a:ea typeface="Arial"/>
                <a:cs typeface="Arial"/>
                <a:sym typeface="Arial"/>
              </a:rPr>
            </a:br>
            <a:r>
              <a:rPr b="0" i="0" lang="en" sz="1400" u="none" cap="none" strike="noStrike">
                <a:solidFill>
                  <a:schemeClr val="lt1"/>
                </a:solidFill>
                <a:latin typeface="Arial"/>
                <a:ea typeface="Arial"/>
                <a:cs typeface="Arial"/>
                <a:sym typeface="Arial"/>
              </a:rPr>
              <a:t>                   Vaishnavi Telrandhe</a:t>
            </a:r>
            <a:endParaRPr b="0" i="0" sz="1400" u="none" cap="none" strike="noStrike">
              <a:solidFill>
                <a:schemeClr val="lt1"/>
              </a:solidFill>
              <a:latin typeface="Arial"/>
              <a:ea typeface="Arial"/>
              <a:cs typeface="Arial"/>
              <a:sym typeface="Arial"/>
            </a:endParaRPr>
          </a:p>
        </p:txBody>
      </p:sp>
      <p:sp>
        <p:nvSpPr>
          <p:cNvPr id="104" name="Google Shape;104;p25"/>
          <p:cNvSpPr txBox="1"/>
          <p:nvPr/>
        </p:nvSpPr>
        <p:spPr>
          <a:xfrm>
            <a:off x="2006201" y="2571750"/>
            <a:ext cx="5131599" cy="692498"/>
          </a:xfrm>
          <a:prstGeom prst="rect">
            <a:avLst/>
          </a:prstGeom>
          <a:noFill/>
          <a:ln>
            <a:noFill/>
          </a:ln>
        </p:spPr>
        <p:txBody>
          <a:bodyPr anchorCtr="0" anchor="t" bIns="22850" lIns="45725" spcFirstLastPara="1" rIns="45725" wrap="square" tIns="22850">
            <a:spAutoFit/>
          </a:bodyPr>
          <a:lstStyle/>
          <a:p>
            <a:pPr indent="0" lvl="0" marL="0" marR="0" rtl="0" algn="ctr">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            </a:t>
            </a:r>
            <a:endParaRPr sz="700"/>
          </a:p>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Prepared Under the direction of Professor Henry Chang</a:t>
            </a:r>
            <a:endParaRPr sz="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500"/>
                                        <p:tgtEl>
                                          <p:spTgt spid="99"/>
                                        </p:tgtEl>
                                      </p:cBhvr>
                                    </p:animEffect>
                                  </p:childTnLst>
                                </p:cTn>
                              </p:par>
                              <p:par>
                                <p:cTn fill="hold" nodeType="with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500"/>
                                        <p:tgtEl>
                                          <p:spTgt spid="1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173" name="Shape 173"/>
        <p:cNvGrpSpPr/>
        <p:nvPr/>
      </p:nvGrpSpPr>
      <p:grpSpPr>
        <a:xfrm>
          <a:off x="0" y="0"/>
          <a:ext cx="0" cy="0"/>
          <a:chOff x="0" y="0"/>
          <a:chExt cx="0" cy="0"/>
        </a:xfrm>
      </p:grpSpPr>
      <p:grpSp>
        <p:nvGrpSpPr>
          <p:cNvPr id="174" name="Google Shape;174;p34"/>
          <p:cNvGrpSpPr/>
          <p:nvPr/>
        </p:nvGrpSpPr>
        <p:grpSpPr>
          <a:xfrm>
            <a:off x="7045363" y="-573924"/>
            <a:ext cx="2741283" cy="2753570"/>
            <a:chOff x="1813" y="0"/>
            <a:chExt cx="809173" cy="812800"/>
          </a:xfrm>
        </p:grpSpPr>
        <p:sp>
          <p:nvSpPr>
            <p:cNvPr id="175" name="Google Shape;175;p34"/>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2994E5"/>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176" name="Google Shape;176;p34"/>
            <p:cNvSpPr txBox="1"/>
            <p:nvPr/>
          </p:nvSpPr>
          <p:spPr>
            <a:xfrm>
              <a:off x="76200" y="28575"/>
              <a:ext cx="660400" cy="708025"/>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77" name="Google Shape;177;p34"/>
          <p:cNvSpPr txBox="1"/>
          <p:nvPr/>
        </p:nvSpPr>
        <p:spPr>
          <a:xfrm>
            <a:off x="336884" y="396595"/>
            <a:ext cx="5684502" cy="81253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4500"/>
              <a:buFont typeface="Arial"/>
              <a:buNone/>
            </a:pPr>
            <a:r>
              <a:rPr b="0" i="0" lang="en" sz="4400" u="none" cap="none" strike="noStrike">
                <a:solidFill>
                  <a:schemeClr val="lt1"/>
                </a:solidFill>
                <a:latin typeface="Arial"/>
                <a:ea typeface="Arial"/>
                <a:cs typeface="Arial"/>
                <a:sym typeface="Arial"/>
              </a:rPr>
              <a:t>Design</a:t>
            </a:r>
            <a:endParaRPr b="0" i="0" sz="4400" u="none" cap="none" strike="noStrike">
              <a:solidFill>
                <a:schemeClr val="lt1"/>
              </a:solidFill>
              <a:latin typeface="Arial"/>
              <a:ea typeface="Arial"/>
              <a:cs typeface="Arial"/>
              <a:sym typeface="Arial"/>
            </a:endParaRPr>
          </a:p>
        </p:txBody>
      </p:sp>
      <p:cxnSp>
        <p:nvCxnSpPr>
          <p:cNvPr id="178" name="Google Shape;178;p34"/>
          <p:cNvCxnSpPr/>
          <p:nvPr/>
        </p:nvCxnSpPr>
        <p:spPr>
          <a:xfrm>
            <a:off x="0" y="1216783"/>
            <a:ext cx="3334354" cy="0"/>
          </a:xfrm>
          <a:prstGeom prst="straightConnector1">
            <a:avLst/>
          </a:prstGeom>
          <a:noFill/>
          <a:ln cap="flat" cmpd="sng" w="38100">
            <a:solidFill>
              <a:srgbClr val="FFFFFF"/>
            </a:solidFill>
            <a:prstDash val="solid"/>
            <a:round/>
            <a:headEnd len="sm" w="sm" type="none"/>
            <a:tailEnd len="sm" w="sm" type="none"/>
          </a:ln>
        </p:spPr>
      </p:cxnSp>
      <p:sp>
        <p:nvSpPr>
          <p:cNvPr id="179" name="Google Shape;179;p34"/>
          <p:cNvSpPr txBox="1"/>
          <p:nvPr/>
        </p:nvSpPr>
        <p:spPr>
          <a:xfrm>
            <a:off x="336885" y="2045368"/>
            <a:ext cx="8807116" cy="1769715"/>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In order to manually solve the Maze problem, We first convert the</a:t>
            </a:r>
            <a:endParaRPr sz="700"/>
          </a:p>
          <a:p>
            <a:pPr indent="0" lvl="0" marL="0" marR="0" rtl="0" algn="l">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given Maze into a graph and then using the same graph obtained</a:t>
            </a:r>
            <a:endParaRPr sz="700"/>
          </a:p>
          <a:p>
            <a:pPr indent="0" lvl="0" marL="0" marR="0" rtl="0" algn="l">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from the Maze we demonstrate the path from Path S to e using</a:t>
            </a:r>
            <a:endParaRPr sz="700"/>
          </a:p>
          <a:p>
            <a:pPr indent="0" lvl="0" marL="0" marR="0" rtl="0" algn="l">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Depth First Search(DFS) and store all visited nodes in a stack.</a:t>
            </a:r>
            <a:endParaRPr sz="700"/>
          </a:p>
          <a:p>
            <a:pPr indent="0" lvl="0" marL="0" marR="0" rtl="0" algn="l">
              <a:lnSpc>
                <a:spcPct val="100000"/>
              </a:lnSpc>
              <a:spcBef>
                <a:spcPts val="0"/>
              </a:spcBef>
              <a:spcAft>
                <a:spcPts val="0"/>
              </a:spcAft>
              <a:buNone/>
            </a:pPr>
            <a:r>
              <a:t/>
            </a:r>
            <a:endParaRPr b="0" i="0" sz="16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In the next Slides let's review how we can manually solve The Maze</a:t>
            </a:r>
            <a:endParaRPr sz="700"/>
          </a:p>
          <a:p>
            <a:pPr indent="0" lvl="0" marL="0" marR="0" rtl="0" algn="l">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problem and see the code and the Output for multiple test cases</a:t>
            </a:r>
            <a:endParaRPr sz="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500"/>
                                        <p:tgtEl>
                                          <p:spTgt spid="177"/>
                                        </p:tgtEl>
                                      </p:cBhvr>
                                    </p:animEffect>
                                  </p:childTnLst>
                                </p:cTn>
                              </p:par>
                              <p:par>
                                <p:cTn fill="hold" nodeType="with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500"/>
                                        <p:tgtEl>
                                          <p:spTgt spid="1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183" name="Shape 183"/>
        <p:cNvGrpSpPr/>
        <p:nvPr/>
      </p:nvGrpSpPr>
      <p:grpSpPr>
        <a:xfrm>
          <a:off x="0" y="0"/>
          <a:ext cx="0" cy="0"/>
          <a:chOff x="0" y="0"/>
          <a:chExt cx="0" cy="0"/>
        </a:xfrm>
      </p:grpSpPr>
      <p:sp>
        <p:nvSpPr>
          <p:cNvPr id="184" name="Google Shape;184;p35"/>
          <p:cNvSpPr/>
          <p:nvPr/>
        </p:nvSpPr>
        <p:spPr>
          <a:xfrm>
            <a:off x="-2804310" y="0"/>
            <a:ext cx="6642384" cy="5143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chemeClr val="lt1"/>
          </a:solidFill>
          <a:ln>
            <a:noFill/>
          </a:ln>
        </p:spPr>
        <p:txBody>
          <a:bodyPr anchorCtr="0" anchor="t" bIns="22850" lIns="45725" spcFirstLastPara="1" rIns="45725" wrap="square" tIns="22850">
            <a:noAutofit/>
          </a:bodyPr>
          <a:lstStyle/>
          <a:p>
            <a:pPr indent="0" lvl="0" marL="0" marR="0" rtl="0" algn="l">
              <a:lnSpc>
                <a:spcPct val="100000"/>
              </a:lnSpc>
              <a:spcBef>
                <a:spcPts val="0"/>
              </a:spcBef>
              <a:spcAft>
                <a:spcPts val="0"/>
              </a:spcAft>
              <a:buNone/>
            </a:pPr>
            <a:r>
              <a:rPr b="0" i="0" lang="en" sz="2000" u="none" cap="none" strike="noStrike">
                <a:solidFill>
                  <a:srgbClr val="000000"/>
                </a:solidFill>
                <a:latin typeface="Arial"/>
                <a:ea typeface="Arial"/>
                <a:cs typeface="Arial"/>
                <a:sym typeface="Arial"/>
              </a:rPr>
              <a:t>                            Step  1:1 : Tree</a:t>
            </a:r>
            <a:endParaRPr sz="700"/>
          </a:p>
        </p:txBody>
      </p:sp>
      <p:pic>
        <p:nvPicPr>
          <p:cNvPr id="185" name="Google Shape;185;p35"/>
          <p:cNvPicPr preferRelativeResize="0"/>
          <p:nvPr/>
        </p:nvPicPr>
        <p:blipFill rotWithShape="1">
          <a:blip r:embed="rId3">
            <a:alphaModFix/>
          </a:blip>
          <a:srcRect b="0" l="0" r="0" t="0"/>
          <a:stretch/>
        </p:blipFill>
        <p:spPr>
          <a:xfrm>
            <a:off x="-1010652" y="766177"/>
            <a:ext cx="3175592" cy="3135898"/>
          </a:xfrm>
          <a:prstGeom prst="rect">
            <a:avLst/>
          </a:prstGeom>
          <a:noFill/>
          <a:ln>
            <a:noFill/>
          </a:ln>
        </p:spPr>
      </p:pic>
      <p:pic>
        <p:nvPicPr>
          <p:cNvPr descr="A piece of paper with writing&#10;&#10;Description automatically generated" id="186" name="Google Shape;186;p35"/>
          <p:cNvPicPr preferRelativeResize="0"/>
          <p:nvPr/>
        </p:nvPicPr>
        <p:blipFill rotWithShape="1">
          <a:blip r:embed="rId4">
            <a:alphaModFix/>
          </a:blip>
          <a:srcRect b="0" l="0" r="0" t="0"/>
          <a:stretch/>
        </p:blipFill>
        <p:spPr>
          <a:xfrm>
            <a:off x="4283242" y="258010"/>
            <a:ext cx="4062997" cy="2196432"/>
          </a:xfrm>
          <a:prstGeom prst="rect">
            <a:avLst/>
          </a:prstGeom>
          <a:noFill/>
          <a:ln>
            <a:noFill/>
          </a:ln>
        </p:spPr>
      </p:pic>
      <p:pic>
        <p:nvPicPr>
          <p:cNvPr descr="A diagram of a circuit&#10;&#10;Description automatically generated" id="187" name="Google Shape;187;p35"/>
          <p:cNvPicPr preferRelativeResize="0"/>
          <p:nvPr/>
        </p:nvPicPr>
        <p:blipFill rotWithShape="1">
          <a:blip r:embed="rId5">
            <a:alphaModFix/>
          </a:blip>
          <a:srcRect b="0" l="0" r="0" t="0"/>
          <a:stretch/>
        </p:blipFill>
        <p:spPr>
          <a:xfrm>
            <a:off x="4283242" y="2809374"/>
            <a:ext cx="4173537" cy="219643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191" name="Shape 191"/>
        <p:cNvGrpSpPr/>
        <p:nvPr/>
      </p:nvGrpSpPr>
      <p:grpSpPr>
        <a:xfrm>
          <a:off x="0" y="0"/>
          <a:ext cx="0" cy="0"/>
          <a:chOff x="0" y="0"/>
          <a:chExt cx="0" cy="0"/>
        </a:xfrm>
      </p:grpSpPr>
      <p:sp>
        <p:nvSpPr>
          <p:cNvPr id="192" name="Google Shape;192;p36"/>
          <p:cNvSpPr/>
          <p:nvPr/>
        </p:nvSpPr>
        <p:spPr>
          <a:xfrm>
            <a:off x="-1990808" y="0"/>
            <a:ext cx="5985164" cy="5143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994E5"/>
          </a:solidFill>
          <a:ln>
            <a:noFill/>
          </a:ln>
        </p:spPr>
        <p:txBody>
          <a:bodyPr anchorCtr="0" anchor="t" bIns="22850" lIns="45725" spcFirstLastPara="1" rIns="45725" wrap="square" tIns="2285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pic>
        <p:nvPicPr>
          <p:cNvPr descr="A diagram of a circuit&#10;&#10;Description automatically generated" id="193" name="Google Shape;193;p36"/>
          <p:cNvPicPr preferRelativeResize="0"/>
          <p:nvPr/>
        </p:nvPicPr>
        <p:blipFill rotWithShape="1">
          <a:blip r:embed="rId3">
            <a:alphaModFix/>
          </a:blip>
          <a:srcRect b="0" l="0" r="0" t="0"/>
          <a:stretch/>
        </p:blipFill>
        <p:spPr>
          <a:xfrm>
            <a:off x="-895373" y="914400"/>
            <a:ext cx="3746857" cy="2911642"/>
          </a:xfrm>
          <a:prstGeom prst="rect">
            <a:avLst/>
          </a:prstGeom>
          <a:noFill/>
          <a:ln>
            <a:noFill/>
          </a:ln>
        </p:spPr>
      </p:pic>
      <p:pic>
        <p:nvPicPr>
          <p:cNvPr descr="A paper with writing on it&#10;&#10;Description automatically generated" id="194" name="Google Shape;194;p36"/>
          <p:cNvPicPr preferRelativeResize="0"/>
          <p:nvPr/>
        </p:nvPicPr>
        <p:blipFill rotWithShape="1">
          <a:blip r:embed="rId4">
            <a:alphaModFix/>
          </a:blip>
          <a:srcRect b="0" l="0" r="0" t="0"/>
          <a:stretch/>
        </p:blipFill>
        <p:spPr>
          <a:xfrm>
            <a:off x="4572000" y="409074"/>
            <a:ext cx="3910263" cy="411212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198" name="Shape 198"/>
        <p:cNvGrpSpPr/>
        <p:nvPr/>
      </p:nvGrpSpPr>
      <p:grpSpPr>
        <a:xfrm>
          <a:off x="0" y="0"/>
          <a:ext cx="0" cy="0"/>
          <a:chOff x="0" y="0"/>
          <a:chExt cx="0" cy="0"/>
        </a:xfrm>
      </p:grpSpPr>
      <p:sp>
        <p:nvSpPr>
          <p:cNvPr id="199" name="Google Shape;199;p37"/>
          <p:cNvSpPr/>
          <p:nvPr/>
        </p:nvSpPr>
        <p:spPr>
          <a:xfrm>
            <a:off x="-1822366" y="0"/>
            <a:ext cx="4156492" cy="5143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994E5"/>
          </a:solidFill>
          <a:ln>
            <a:noFill/>
          </a:ln>
        </p:spPr>
        <p:txBody>
          <a:bodyPr anchorCtr="0" anchor="t" bIns="22850" lIns="45725" spcFirstLastPara="1" rIns="45725" wrap="square" tIns="22850">
            <a:noAutofit/>
          </a:bodyPr>
          <a:lstStyle/>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      </a:t>
            </a:r>
            <a:endParaRPr sz="700"/>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                                                                   </a:t>
            </a:r>
            <a:r>
              <a:rPr b="0" i="0" lang="en" sz="1800" u="none" cap="none" strike="noStrike">
                <a:solidFill>
                  <a:srgbClr val="000000"/>
                </a:solidFill>
                <a:latin typeface="Arial"/>
                <a:ea typeface="Arial"/>
                <a:cs typeface="Arial"/>
                <a:sym typeface="Arial"/>
              </a:rPr>
              <a:t>Stack</a:t>
            </a:r>
            <a:endParaRPr b="0" i="0" sz="1800" u="none" cap="none" strike="noStrike">
              <a:solidFill>
                <a:srgbClr val="000000"/>
              </a:solidFill>
              <a:latin typeface="Arial"/>
              <a:ea typeface="Arial"/>
              <a:cs typeface="Arial"/>
              <a:sym typeface="Arial"/>
            </a:endParaRPr>
          </a:p>
        </p:txBody>
      </p:sp>
      <p:sp>
        <p:nvSpPr>
          <p:cNvPr id="200" name="Google Shape;200;p37"/>
          <p:cNvSpPr/>
          <p:nvPr/>
        </p:nvSpPr>
        <p:spPr>
          <a:xfrm>
            <a:off x="-415090" y="926432"/>
            <a:ext cx="1149016" cy="2743200"/>
          </a:xfrm>
          <a:prstGeom prst="can">
            <a:avLst>
              <a:gd fmla="val 25000" name="adj"/>
            </a:avLst>
          </a:prstGeom>
          <a:solidFill>
            <a:schemeClr val="accent1"/>
          </a:solidFill>
          <a:ln cap="flat" cmpd="sng" w="25400">
            <a:solidFill>
              <a:srgbClr val="00203F"/>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3300" u="none" cap="none" strike="noStrike">
                <a:solidFill>
                  <a:schemeClr val="lt1"/>
                </a:solidFill>
                <a:latin typeface="Arial"/>
                <a:ea typeface="Arial"/>
                <a:cs typeface="Arial"/>
                <a:sym typeface="Arial"/>
              </a:rPr>
              <a:t>S</a:t>
            </a:r>
            <a:endParaRPr sz="700"/>
          </a:p>
        </p:txBody>
      </p:sp>
      <p:sp>
        <p:nvSpPr>
          <p:cNvPr id="201" name="Google Shape;201;p37"/>
          <p:cNvSpPr txBox="1"/>
          <p:nvPr/>
        </p:nvSpPr>
        <p:spPr>
          <a:xfrm>
            <a:off x="1828800" y="348916"/>
            <a:ext cx="7182853" cy="292388"/>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DFS traversal for the graph obtained from the maze to find route from S to E.</a:t>
            </a:r>
            <a:endParaRPr sz="700"/>
          </a:p>
        </p:txBody>
      </p:sp>
      <p:sp>
        <p:nvSpPr>
          <p:cNvPr id="202" name="Google Shape;202;p37"/>
          <p:cNvSpPr txBox="1"/>
          <p:nvPr/>
        </p:nvSpPr>
        <p:spPr>
          <a:xfrm>
            <a:off x="2755231" y="1479884"/>
            <a:ext cx="6003758" cy="1985159"/>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800" u="none" cap="none" strike="noStrike">
                <a:solidFill>
                  <a:schemeClr val="dk1"/>
                </a:solidFill>
                <a:latin typeface="Arial"/>
                <a:ea typeface="Arial"/>
                <a:cs typeface="Arial"/>
                <a:sym typeface="Arial"/>
              </a:rPr>
              <a:t>Step1: </a:t>
            </a:r>
            <a:r>
              <a:rPr b="0" i="0" lang="en" sz="1800" u="none" cap="none" strike="noStrike">
                <a:solidFill>
                  <a:schemeClr val="lt1"/>
                </a:solidFill>
                <a:latin typeface="Arial"/>
                <a:ea typeface="Arial"/>
                <a:cs typeface="Arial"/>
                <a:sym typeface="Arial"/>
              </a:rPr>
              <a:t>Initialize the stack.</a:t>
            </a:r>
            <a:endParaRPr sz="700"/>
          </a:p>
          <a:p>
            <a:pPr indent="0" lvl="0" marL="0" marR="0" rtl="0" algn="l">
              <a:lnSpc>
                <a:spcPct val="100000"/>
              </a:lnSpc>
              <a:spcBef>
                <a:spcPts val="0"/>
              </a:spcBef>
              <a:spcAft>
                <a:spcPts val="0"/>
              </a:spcAft>
              <a:buNone/>
            </a:pPr>
            <a:r>
              <a:t/>
            </a:r>
            <a:endParaRPr b="0" i="0" sz="18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1800" u="none" cap="none" strike="noStrike">
                <a:solidFill>
                  <a:schemeClr val="dk1"/>
                </a:solidFill>
                <a:latin typeface="Arial"/>
                <a:ea typeface="Arial"/>
                <a:cs typeface="Arial"/>
                <a:sym typeface="Arial"/>
              </a:rPr>
              <a:t>Step2: </a:t>
            </a:r>
            <a:r>
              <a:rPr b="0" i="0" lang="en" sz="1800" u="none" cap="none" strike="noStrike">
                <a:solidFill>
                  <a:schemeClr val="lt1"/>
                </a:solidFill>
                <a:latin typeface="Arial"/>
                <a:ea typeface="Arial"/>
                <a:cs typeface="Arial"/>
                <a:sym typeface="Arial"/>
              </a:rPr>
              <a:t>Mark S as visited and put it to stack.</a:t>
            </a:r>
            <a:br>
              <a:rPr b="0" i="0" lang="en" sz="1800" u="none" cap="none" strike="noStrike">
                <a:solidFill>
                  <a:schemeClr val="lt1"/>
                </a:solidFill>
                <a:latin typeface="Arial"/>
                <a:ea typeface="Arial"/>
                <a:cs typeface="Arial"/>
                <a:sym typeface="Arial"/>
              </a:rPr>
            </a:br>
            <a:br>
              <a:rPr b="0" i="0" lang="en" sz="1800" u="none" cap="none" strike="noStrike">
                <a:solidFill>
                  <a:schemeClr val="lt1"/>
                </a:solidFill>
                <a:latin typeface="Arial"/>
                <a:ea typeface="Arial"/>
                <a:cs typeface="Arial"/>
                <a:sym typeface="Arial"/>
              </a:rPr>
            </a:br>
            <a:r>
              <a:rPr b="0" i="0" lang="en" sz="1800" u="none" cap="none" strike="noStrike">
                <a:solidFill>
                  <a:schemeClr val="dk1"/>
                </a:solidFill>
                <a:latin typeface="Arial"/>
                <a:ea typeface="Arial"/>
                <a:cs typeface="Arial"/>
                <a:sym typeface="Arial"/>
              </a:rPr>
              <a:t>Step3: </a:t>
            </a:r>
            <a:r>
              <a:rPr b="0" i="0" lang="en" sz="1800" u="none" cap="none" strike="noStrike">
                <a:solidFill>
                  <a:schemeClr val="lt1"/>
                </a:solidFill>
                <a:latin typeface="Arial"/>
                <a:ea typeface="Arial"/>
                <a:cs typeface="Arial"/>
                <a:sym typeface="Arial"/>
              </a:rPr>
              <a:t>Explore all the nodes that are unvisited adjacent  node from S. We have 2 nides I and A. Following alphabetical order we visit A</a:t>
            </a:r>
            <a:endParaRPr sz="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206" name="Shape 206"/>
        <p:cNvGrpSpPr/>
        <p:nvPr/>
      </p:nvGrpSpPr>
      <p:grpSpPr>
        <a:xfrm>
          <a:off x="0" y="0"/>
          <a:ext cx="0" cy="0"/>
          <a:chOff x="0" y="0"/>
          <a:chExt cx="0" cy="0"/>
        </a:xfrm>
      </p:grpSpPr>
      <p:sp>
        <p:nvSpPr>
          <p:cNvPr id="207" name="Google Shape;207;p38"/>
          <p:cNvSpPr/>
          <p:nvPr/>
        </p:nvSpPr>
        <p:spPr>
          <a:xfrm>
            <a:off x="-1894555" y="0"/>
            <a:ext cx="4361029" cy="5143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994E5"/>
          </a:solidFill>
          <a:ln>
            <a:noFill/>
          </a:ln>
        </p:spPr>
        <p:txBody>
          <a:bodyPr anchorCtr="0" anchor="t" bIns="22850" lIns="45725" spcFirstLastPara="1" rIns="45725" wrap="square" tIns="2285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                                   </a:t>
            </a:r>
            <a:endParaRPr sz="700"/>
          </a:p>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                                                                         </a:t>
            </a:r>
            <a:r>
              <a:rPr b="0" i="0" lang="en" sz="1800" u="none" cap="none" strike="noStrike">
                <a:solidFill>
                  <a:srgbClr val="000000"/>
                </a:solidFill>
                <a:latin typeface="Arial"/>
                <a:ea typeface="Arial"/>
                <a:cs typeface="Arial"/>
                <a:sym typeface="Arial"/>
              </a:rPr>
              <a:t>Stack</a:t>
            </a:r>
            <a:endParaRPr sz="700"/>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Arial"/>
                <a:ea typeface="Arial"/>
                <a:cs typeface="Arial"/>
                <a:sym typeface="Arial"/>
              </a:rPr>
              <a:t>                            </a:t>
            </a:r>
            <a:r>
              <a:rPr b="0" i="0" lang="en" sz="1600" u="none" cap="none" strike="noStrike">
                <a:solidFill>
                  <a:srgbClr val="000000"/>
                </a:solidFill>
                <a:latin typeface="Arial"/>
                <a:ea typeface="Arial"/>
                <a:cs typeface="Arial"/>
                <a:sym typeface="Arial"/>
              </a:rPr>
              <a:t>Step:4</a:t>
            </a:r>
            <a:endParaRPr b="0" i="0" sz="1600" u="none" cap="none" strike="noStrike">
              <a:solidFill>
                <a:srgbClr val="000000"/>
              </a:solidFill>
              <a:latin typeface="Arial"/>
              <a:ea typeface="Arial"/>
              <a:cs typeface="Arial"/>
              <a:sym typeface="Arial"/>
            </a:endParaRPr>
          </a:p>
        </p:txBody>
      </p:sp>
      <p:sp>
        <p:nvSpPr>
          <p:cNvPr id="208" name="Google Shape;208;p38"/>
          <p:cNvSpPr/>
          <p:nvPr/>
        </p:nvSpPr>
        <p:spPr>
          <a:xfrm>
            <a:off x="-288548" y="240632"/>
            <a:ext cx="1149016" cy="2743200"/>
          </a:xfrm>
          <a:prstGeom prst="can">
            <a:avLst>
              <a:gd fmla="val 25000" name="adj"/>
            </a:avLst>
          </a:prstGeom>
          <a:solidFill>
            <a:schemeClr val="accent1"/>
          </a:solidFill>
          <a:ln cap="flat" cmpd="sng" w="25400">
            <a:solidFill>
              <a:srgbClr val="00203F"/>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3300" u="none" cap="none" strike="noStrike">
                <a:solidFill>
                  <a:schemeClr val="lt1"/>
                </a:solidFill>
                <a:latin typeface="Arial"/>
                <a:ea typeface="Arial"/>
                <a:cs typeface="Arial"/>
                <a:sym typeface="Arial"/>
              </a:rPr>
              <a:t>A</a:t>
            </a:r>
            <a:endParaRPr sz="700"/>
          </a:p>
          <a:p>
            <a:pPr indent="0" lvl="0" marL="0" marR="0" rtl="0" algn="ctr">
              <a:lnSpc>
                <a:spcPct val="100000"/>
              </a:lnSpc>
              <a:spcBef>
                <a:spcPts val="0"/>
              </a:spcBef>
              <a:spcAft>
                <a:spcPts val="0"/>
              </a:spcAft>
              <a:buNone/>
            </a:pPr>
            <a:r>
              <a:rPr b="0" i="0" lang="en" sz="3300" u="none" cap="none" strike="noStrike">
                <a:solidFill>
                  <a:schemeClr val="lt1"/>
                </a:solidFill>
                <a:latin typeface="Arial"/>
                <a:ea typeface="Arial"/>
                <a:cs typeface="Arial"/>
                <a:sym typeface="Arial"/>
              </a:rPr>
              <a:t>S</a:t>
            </a:r>
            <a:endParaRPr sz="700"/>
          </a:p>
        </p:txBody>
      </p:sp>
      <p:sp>
        <p:nvSpPr>
          <p:cNvPr id="209" name="Google Shape;209;p38"/>
          <p:cNvSpPr txBox="1"/>
          <p:nvPr/>
        </p:nvSpPr>
        <p:spPr>
          <a:xfrm>
            <a:off x="2165684" y="240632"/>
            <a:ext cx="6978316" cy="969496"/>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000" u="none" cap="none" strike="noStrike">
                <a:solidFill>
                  <a:schemeClr val="dk1"/>
                </a:solidFill>
                <a:latin typeface="Arial"/>
                <a:ea typeface="Arial"/>
                <a:cs typeface="Arial"/>
                <a:sym typeface="Arial"/>
              </a:rPr>
              <a:t>Step4: </a:t>
            </a:r>
            <a:r>
              <a:rPr b="0" i="0" lang="en" sz="2000" u="none" cap="none" strike="noStrike">
                <a:solidFill>
                  <a:schemeClr val="lt1"/>
                </a:solidFill>
                <a:latin typeface="Arial"/>
                <a:ea typeface="Arial"/>
                <a:cs typeface="Arial"/>
                <a:sym typeface="Arial"/>
              </a:rPr>
              <a:t>Mark A as visited and put it to the stack. Visit next unvisited adjacent node from A. We can visit B, as B comes before G alphabetically.</a:t>
            </a:r>
            <a:endParaRPr sz="700"/>
          </a:p>
        </p:txBody>
      </p:sp>
      <p:sp>
        <p:nvSpPr>
          <p:cNvPr id="210" name="Google Shape;210;p38"/>
          <p:cNvSpPr/>
          <p:nvPr/>
        </p:nvSpPr>
        <p:spPr>
          <a:xfrm>
            <a:off x="7616371" y="1451541"/>
            <a:ext cx="3878944" cy="4084721"/>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994E5"/>
          </a:solidFill>
          <a:ln>
            <a:noFill/>
          </a:ln>
        </p:spPr>
        <p:txBody>
          <a:bodyPr anchorCtr="0" anchor="t" bIns="22850" lIns="45725" spcFirstLastPara="1" rIns="45725" wrap="square" tIns="22850">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                                   </a:t>
            </a:r>
            <a:endParaRPr sz="700"/>
          </a:p>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                                                                          </a:t>
            </a:r>
            <a:r>
              <a:rPr b="0" i="0" lang="en" sz="1800" u="none" cap="none" strike="noStrike">
                <a:solidFill>
                  <a:srgbClr val="000000"/>
                </a:solidFill>
                <a:latin typeface="Arial"/>
                <a:ea typeface="Arial"/>
                <a:cs typeface="Arial"/>
                <a:sym typeface="Arial"/>
              </a:rPr>
              <a:t>Stack</a:t>
            </a:r>
            <a:endParaRPr sz="700"/>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Arial"/>
                <a:ea typeface="Arial"/>
                <a:cs typeface="Arial"/>
                <a:sym typeface="Arial"/>
              </a:rPr>
              <a:t>                             </a:t>
            </a:r>
            <a:r>
              <a:rPr b="0" i="0" lang="en" sz="1600" u="none" cap="none" strike="noStrike">
                <a:solidFill>
                  <a:srgbClr val="000000"/>
                </a:solidFill>
                <a:latin typeface="Arial"/>
                <a:ea typeface="Arial"/>
                <a:cs typeface="Arial"/>
                <a:sym typeface="Arial"/>
              </a:rPr>
              <a:t>Step:5</a:t>
            </a:r>
            <a:endParaRPr b="0" i="0" sz="1600" u="none" cap="none" strike="noStrike">
              <a:solidFill>
                <a:srgbClr val="000000"/>
              </a:solidFill>
              <a:latin typeface="Arial"/>
              <a:ea typeface="Arial"/>
              <a:cs typeface="Arial"/>
              <a:sym typeface="Arial"/>
            </a:endParaRPr>
          </a:p>
        </p:txBody>
      </p:sp>
      <p:sp>
        <p:nvSpPr>
          <p:cNvPr id="211" name="Google Shape;211;p38"/>
          <p:cNvSpPr txBox="1"/>
          <p:nvPr/>
        </p:nvSpPr>
        <p:spPr>
          <a:xfrm flipH="1">
            <a:off x="2466474" y="1450759"/>
            <a:ext cx="6140116" cy="969496"/>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000" u="none" cap="none" strike="noStrike">
                <a:solidFill>
                  <a:schemeClr val="dk1"/>
                </a:solidFill>
                <a:latin typeface="Arial"/>
                <a:ea typeface="Arial"/>
                <a:cs typeface="Arial"/>
                <a:sym typeface="Arial"/>
              </a:rPr>
              <a:t>Step5: </a:t>
            </a:r>
            <a:r>
              <a:rPr b="0" i="0" lang="en" sz="2000" u="none" cap="none" strike="noStrike">
                <a:solidFill>
                  <a:schemeClr val="lt1"/>
                </a:solidFill>
                <a:latin typeface="Arial"/>
                <a:ea typeface="Arial"/>
                <a:cs typeface="Arial"/>
                <a:sym typeface="Arial"/>
              </a:rPr>
              <a:t>Mark B as visited and put it into the stack visit next unvisited adjacent nodes from B. We have C and H and following alphabetical order we visit C.</a:t>
            </a:r>
            <a:endParaRPr sz="700"/>
          </a:p>
        </p:txBody>
      </p:sp>
      <p:sp>
        <p:nvSpPr>
          <p:cNvPr id="212" name="Google Shape;212;p38"/>
          <p:cNvSpPr/>
          <p:nvPr/>
        </p:nvSpPr>
        <p:spPr>
          <a:xfrm>
            <a:off x="9144000" y="1612232"/>
            <a:ext cx="1149016" cy="2743200"/>
          </a:xfrm>
          <a:prstGeom prst="can">
            <a:avLst>
              <a:gd fmla="val 25000" name="adj"/>
            </a:avLst>
          </a:prstGeom>
          <a:solidFill>
            <a:schemeClr val="accent1"/>
          </a:solidFill>
          <a:ln cap="flat" cmpd="sng" w="25400">
            <a:solidFill>
              <a:srgbClr val="00203F"/>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3300" u="none" cap="none" strike="noStrike">
                <a:solidFill>
                  <a:schemeClr val="lt1"/>
                </a:solidFill>
                <a:latin typeface="Arial"/>
                <a:ea typeface="Arial"/>
                <a:cs typeface="Arial"/>
                <a:sym typeface="Arial"/>
              </a:rPr>
              <a:t>B</a:t>
            </a:r>
            <a:endParaRPr sz="700"/>
          </a:p>
          <a:p>
            <a:pPr indent="0" lvl="0" marL="0" marR="0" rtl="0" algn="ctr">
              <a:lnSpc>
                <a:spcPct val="100000"/>
              </a:lnSpc>
              <a:spcBef>
                <a:spcPts val="0"/>
              </a:spcBef>
              <a:spcAft>
                <a:spcPts val="0"/>
              </a:spcAft>
              <a:buNone/>
            </a:pPr>
            <a:r>
              <a:rPr b="0" i="0" lang="en" sz="3300" u="none" cap="none" strike="noStrike">
                <a:solidFill>
                  <a:schemeClr val="lt1"/>
                </a:solidFill>
                <a:latin typeface="Arial"/>
                <a:ea typeface="Arial"/>
                <a:cs typeface="Arial"/>
                <a:sym typeface="Arial"/>
              </a:rPr>
              <a:t>A</a:t>
            </a:r>
            <a:endParaRPr sz="700"/>
          </a:p>
          <a:p>
            <a:pPr indent="0" lvl="0" marL="0" marR="0" rtl="0" algn="ctr">
              <a:lnSpc>
                <a:spcPct val="100000"/>
              </a:lnSpc>
              <a:spcBef>
                <a:spcPts val="0"/>
              </a:spcBef>
              <a:spcAft>
                <a:spcPts val="0"/>
              </a:spcAft>
              <a:buNone/>
            </a:pPr>
            <a:r>
              <a:rPr b="0" i="0" lang="en" sz="3300" u="none" cap="none" strike="noStrike">
                <a:solidFill>
                  <a:schemeClr val="lt1"/>
                </a:solidFill>
                <a:latin typeface="Arial"/>
                <a:ea typeface="Arial"/>
                <a:cs typeface="Arial"/>
                <a:sym typeface="Arial"/>
              </a:rPr>
              <a:t>S</a:t>
            </a:r>
            <a:endParaRPr sz="7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216" name="Shape 216"/>
        <p:cNvGrpSpPr/>
        <p:nvPr/>
      </p:nvGrpSpPr>
      <p:grpSpPr>
        <a:xfrm>
          <a:off x="0" y="0"/>
          <a:ext cx="0" cy="0"/>
          <a:chOff x="0" y="0"/>
          <a:chExt cx="0" cy="0"/>
        </a:xfrm>
      </p:grpSpPr>
      <p:sp>
        <p:nvSpPr>
          <p:cNvPr id="217" name="Google Shape;217;p39"/>
          <p:cNvSpPr/>
          <p:nvPr/>
        </p:nvSpPr>
        <p:spPr>
          <a:xfrm>
            <a:off x="-1822366" y="0"/>
            <a:ext cx="4156492" cy="5143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994E5"/>
          </a:solidFill>
          <a:ln>
            <a:noFill/>
          </a:ln>
        </p:spPr>
        <p:txBody>
          <a:bodyPr anchorCtr="0" anchor="t" bIns="22850" lIns="45725" spcFirstLastPara="1" rIns="45725" wrap="square" tIns="22850">
            <a:noAutofit/>
          </a:bodyPr>
          <a:lstStyle/>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      </a:t>
            </a:r>
            <a:endParaRPr sz="700"/>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                                                                   </a:t>
            </a:r>
            <a:r>
              <a:rPr b="0" i="0" lang="en" sz="1800" u="none" cap="none" strike="noStrike">
                <a:solidFill>
                  <a:srgbClr val="000000"/>
                </a:solidFill>
                <a:latin typeface="Arial"/>
                <a:ea typeface="Arial"/>
                <a:cs typeface="Arial"/>
                <a:sym typeface="Arial"/>
              </a:rPr>
              <a:t>Stack</a:t>
            </a:r>
            <a:endParaRPr sz="700"/>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Arial"/>
                <a:ea typeface="Arial"/>
                <a:cs typeface="Arial"/>
                <a:sym typeface="Arial"/>
              </a:rPr>
              <a:t>                         Step:6</a:t>
            </a:r>
            <a:endParaRPr b="0" i="0" sz="1800" u="none" cap="none" strike="noStrike">
              <a:solidFill>
                <a:srgbClr val="000000"/>
              </a:solidFill>
              <a:latin typeface="Arial"/>
              <a:ea typeface="Arial"/>
              <a:cs typeface="Arial"/>
              <a:sym typeface="Arial"/>
            </a:endParaRPr>
          </a:p>
        </p:txBody>
      </p:sp>
      <p:sp>
        <p:nvSpPr>
          <p:cNvPr id="218" name="Google Shape;218;p39"/>
          <p:cNvSpPr txBox="1"/>
          <p:nvPr/>
        </p:nvSpPr>
        <p:spPr>
          <a:xfrm>
            <a:off x="1803400" y="241300"/>
            <a:ext cx="7340600" cy="969496"/>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000" u="none" cap="none" strike="noStrike">
                <a:solidFill>
                  <a:srgbClr val="000000"/>
                </a:solidFill>
                <a:latin typeface="Arial"/>
                <a:ea typeface="Arial"/>
                <a:cs typeface="Arial"/>
                <a:sym typeface="Arial"/>
              </a:rPr>
              <a:t>Step6: </a:t>
            </a:r>
            <a:r>
              <a:rPr b="0" i="0" lang="en" sz="2000" u="none" cap="none" strike="noStrike">
                <a:solidFill>
                  <a:schemeClr val="lt1"/>
                </a:solidFill>
                <a:latin typeface="Arial"/>
                <a:ea typeface="Arial"/>
                <a:cs typeface="Arial"/>
                <a:sym typeface="Arial"/>
              </a:rPr>
              <a:t>Mark C as visited and put it to the stack, visit next unvisited adjacent nodes from C. We have J and D following alphabetical order we visit D.</a:t>
            </a:r>
            <a:endParaRPr sz="700"/>
          </a:p>
        </p:txBody>
      </p:sp>
      <p:sp>
        <p:nvSpPr>
          <p:cNvPr id="219" name="Google Shape;219;p39"/>
          <p:cNvSpPr/>
          <p:nvPr/>
        </p:nvSpPr>
        <p:spPr>
          <a:xfrm>
            <a:off x="-318628" y="545431"/>
            <a:ext cx="1149016" cy="2743200"/>
          </a:xfrm>
          <a:prstGeom prst="can">
            <a:avLst>
              <a:gd fmla="val 25000" name="adj"/>
            </a:avLst>
          </a:prstGeom>
          <a:solidFill>
            <a:schemeClr val="accent1"/>
          </a:solidFill>
          <a:ln cap="flat" cmpd="sng" w="25400">
            <a:solidFill>
              <a:srgbClr val="00203F"/>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33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3300" u="none" cap="none" strike="noStrike">
                <a:solidFill>
                  <a:schemeClr val="lt1"/>
                </a:solidFill>
                <a:latin typeface="Arial"/>
                <a:ea typeface="Arial"/>
                <a:cs typeface="Arial"/>
                <a:sym typeface="Arial"/>
              </a:rPr>
              <a:t>B</a:t>
            </a:r>
            <a:endParaRPr sz="700"/>
          </a:p>
          <a:p>
            <a:pPr indent="0" lvl="0" marL="0" marR="0" rtl="0" algn="ctr">
              <a:lnSpc>
                <a:spcPct val="100000"/>
              </a:lnSpc>
              <a:spcBef>
                <a:spcPts val="0"/>
              </a:spcBef>
              <a:spcAft>
                <a:spcPts val="0"/>
              </a:spcAft>
              <a:buNone/>
            </a:pPr>
            <a:r>
              <a:rPr b="0" i="0" lang="en" sz="3300" u="none" cap="none" strike="noStrike">
                <a:solidFill>
                  <a:schemeClr val="lt1"/>
                </a:solidFill>
                <a:latin typeface="Arial"/>
                <a:ea typeface="Arial"/>
                <a:cs typeface="Arial"/>
                <a:sym typeface="Arial"/>
              </a:rPr>
              <a:t>A</a:t>
            </a:r>
            <a:endParaRPr sz="700"/>
          </a:p>
          <a:p>
            <a:pPr indent="0" lvl="0" marL="0" marR="0" rtl="0" algn="ctr">
              <a:lnSpc>
                <a:spcPct val="100000"/>
              </a:lnSpc>
              <a:spcBef>
                <a:spcPts val="0"/>
              </a:spcBef>
              <a:spcAft>
                <a:spcPts val="0"/>
              </a:spcAft>
              <a:buNone/>
            </a:pPr>
            <a:r>
              <a:rPr b="0" i="0" lang="en" sz="3300" u="none" cap="none" strike="noStrike">
                <a:solidFill>
                  <a:schemeClr val="lt1"/>
                </a:solidFill>
                <a:latin typeface="Arial"/>
                <a:ea typeface="Arial"/>
                <a:cs typeface="Arial"/>
                <a:sym typeface="Arial"/>
              </a:rPr>
              <a:t>S</a:t>
            </a:r>
            <a:endParaRPr sz="700"/>
          </a:p>
        </p:txBody>
      </p:sp>
      <p:sp>
        <p:nvSpPr>
          <p:cNvPr id="220" name="Google Shape;220;p39"/>
          <p:cNvSpPr txBox="1"/>
          <p:nvPr/>
        </p:nvSpPr>
        <p:spPr>
          <a:xfrm>
            <a:off x="2279650" y="1477496"/>
            <a:ext cx="6388100" cy="969496"/>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000" u="none" cap="none" strike="noStrike">
                <a:solidFill>
                  <a:srgbClr val="000000"/>
                </a:solidFill>
                <a:latin typeface="Arial"/>
                <a:ea typeface="Arial"/>
                <a:cs typeface="Arial"/>
                <a:sym typeface="Arial"/>
              </a:rPr>
              <a:t>Step7: </a:t>
            </a:r>
            <a:r>
              <a:rPr b="0" i="0" lang="en" sz="2000" u="none" cap="none" strike="noStrike">
                <a:solidFill>
                  <a:schemeClr val="lt1"/>
                </a:solidFill>
                <a:latin typeface="Arial"/>
                <a:ea typeface="Arial"/>
                <a:cs typeface="Arial"/>
                <a:sym typeface="Arial"/>
              </a:rPr>
              <a:t>Mark D as visited and put it to the stack, visit next unvisited adjacent nodes from D. Following alphabetical order we visit E.</a:t>
            </a:r>
            <a:endParaRPr sz="700"/>
          </a:p>
        </p:txBody>
      </p:sp>
      <p:sp>
        <p:nvSpPr>
          <p:cNvPr id="221" name="Google Shape;221;p39"/>
          <p:cNvSpPr/>
          <p:nvPr/>
        </p:nvSpPr>
        <p:spPr>
          <a:xfrm>
            <a:off x="5971675" y="2184400"/>
            <a:ext cx="4340642" cy="39878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994E5"/>
          </a:solidFill>
          <a:ln>
            <a:noFill/>
          </a:ln>
        </p:spPr>
        <p:txBody>
          <a:bodyPr anchorCtr="0" anchor="t" bIns="22850" lIns="45725" spcFirstLastPara="1" rIns="45725" wrap="square" tIns="22850">
            <a:noAutofit/>
          </a:bodyPr>
          <a:lstStyle/>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      </a:t>
            </a:r>
            <a:endParaRPr sz="700"/>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Arial"/>
                <a:ea typeface="Arial"/>
                <a:cs typeface="Arial"/>
                <a:sym typeface="Arial"/>
              </a:rPr>
              <a:t>                             Stack</a:t>
            </a:r>
            <a:endParaRPr sz="700"/>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Arial"/>
                <a:ea typeface="Arial"/>
                <a:cs typeface="Arial"/>
                <a:sym typeface="Arial"/>
              </a:rPr>
              <a:t>                             Step:7</a:t>
            </a:r>
            <a:endParaRPr sz="700"/>
          </a:p>
        </p:txBody>
      </p:sp>
      <p:sp>
        <p:nvSpPr>
          <p:cNvPr id="222" name="Google Shape;222;p39"/>
          <p:cNvSpPr/>
          <p:nvPr/>
        </p:nvSpPr>
        <p:spPr>
          <a:xfrm>
            <a:off x="7567488" y="2355850"/>
            <a:ext cx="1149016" cy="2787650"/>
          </a:xfrm>
          <a:prstGeom prst="can">
            <a:avLst>
              <a:gd fmla="val 25000" name="adj"/>
            </a:avLst>
          </a:prstGeom>
          <a:solidFill>
            <a:schemeClr val="accent1"/>
          </a:solidFill>
          <a:ln cap="flat" cmpd="sng" w="25400">
            <a:solidFill>
              <a:srgbClr val="00203F"/>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D</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B</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A</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S</a:t>
            </a:r>
            <a:endParaRPr sz="7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226" name="Shape 226"/>
        <p:cNvGrpSpPr/>
        <p:nvPr/>
      </p:nvGrpSpPr>
      <p:grpSpPr>
        <a:xfrm>
          <a:off x="0" y="0"/>
          <a:ext cx="0" cy="0"/>
          <a:chOff x="0" y="0"/>
          <a:chExt cx="0" cy="0"/>
        </a:xfrm>
      </p:grpSpPr>
      <p:sp>
        <p:nvSpPr>
          <p:cNvPr id="227" name="Google Shape;227;p40"/>
          <p:cNvSpPr/>
          <p:nvPr/>
        </p:nvSpPr>
        <p:spPr>
          <a:xfrm>
            <a:off x="-1822366" y="0"/>
            <a:ext cx="4156492" cy="5143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994E5"/>
          </a:solidFill>
          <a:ln>
            <a:noFill/>
          </a:ln>
        </p:spPr>
        <p:txBody>
          <a:bodyPr anchorCtr="0" anchor="t" bIns="22850" lIns="45725" spcFirstLastPara="1" rIns="45725" wrap="square" tIns="22850">
            <a:noAutofit/>
          </a:bodyPr>
          <a:lstStyle/>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      </a:t>
            </a:r>
            <a:endParaRPr sz="700"/>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000000"/>
                </a:solidFill>
                <a:latin typeface="Arial"/>
                <a:ea typeface="Arial"/>
                <a:cs typeface="Arial"/>
                <a:sym typeface="Arial"/>
              </a:rPr>
              <a:t>                                                                  </a:t>
            </a:r>
            <a:r>
              <a:rPr b="0" i="0" lang="en" sz="1800" u="none" cap="none" strike="noStrike">
                <a:solidFill>
                  <a:srgbClr val="000000"/>
                </a:solidFill>
                <a:latin typeface="Arial"/>
                <a:ea typeface="Arial"/>
                <a:cs typeface="Arial"/>
                <a:sym typeface="Arial"/>
              </a:rPr>
              <a:t>Stack</a:t>
            </a:r>
            <a:endParaRPr sz="700"/>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Arial"/>
                <a:ea typeface="Arial"/>
                <a:cs typeface="Arial"/>
                <a:sym typeface="Arial"/>
              </a:rPr>
              <a:t>                         Step:8</a:t>
            </a:r>
            <a:endParaRPr b="0" i="0" sz="1800" u="none" cap="none" strike="noStrike">
              <a:solidFill>
                <a:srgbClr val="000000"/>
              </a:solidFill>
              <a:latin typeface="Arial"/>
              <a:ea typeface="Arial"/>
              <a:cs typeface="Arial"/>
              <a:sym typeface="Arial"/>
            </a:endParaRPr>
          </a:p>
        </p:txBody>
      </p:sp>
      <p:sp>
        <p:nvSpPr>
          <p:cNvPr id="228" name="Google Shape;228;p40"/>
          <p:cNvSpPr txBox="1"/>
          <p:nvPr/>
        </p:nvSpPr>
        <p:spPr>
          <a:xfrm>
            <a:off x="1854200" y="254000"/>
            <a:ext cx="7035800" cy="969496"/>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000" u="none" cap="none" strike="noStrike">
                <a:solidFill>
                  <a:srgbClr val="000000"/>
                </a:solidFill>
                <a:latin typeface="Arial"/>
                <a:ea typeface="Arial"/>
                <a:cs typeface="Arial"/>
                <a:sym typeface="Arial"/>
              </a:rPr>
              <a:t>Step8: </a:t>
            </a:r>
            <a:r>
              <a:rPr b="0" i="0" lang="en" sz="2000" u="none" cap="none" strike="noStrike">
                <a:solidFill>
                  <a:schemeClr val="lt1"/>
                </a:solidFill>
                <a:latin typeface="Arial"/>
                <a:ea typeface="Arial"/>
                <a:cs typeface="Arial"/>
                <a:sym typeface="Arial"/>
              </a:rPr>
              <a:t>Mark E as visited and put it to the stack. Since the goal was to reach E, we can now pop out all elements from the stack one by one until we have an empty stack.</a:t>
            </a:r>
            <a:endParaRPr sz="700"/>
          </a:p>
        </p:txBody>
      </p:sp>
      <p:sp>
        <p:nvSpPr>
          <p:cNvPr id="229" name="Google Shape;229;p40"/>
          <p:cNvSpPr/>
          <p:nvPr/>
        </p:nvSpPr>
        <p:spPr>
          <a:xfrm>
            <a:off x="-320508" y="514350"/>
            <a:ext cx="1149016" cy="2787650"/>
          </a:xfrm>
          <a:prstGeom prst="can">
            <a:avLst>
              <a:gd fmla="val 25000" name="adj"/>
            </a:avLst>
          </a:prstGeom>
          <a:solidFill>
            <a:schemeClr val="accent1"/>
          </a:solidFill>
          <a:ln cap="flat" cmpd="sng" w="25400">
            <a:solidFill>
              <a:srgbClr val="00203F"/>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E</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D</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B</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A</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S</a:t>
            </a:r>
            <a:endParaRPr sz="700"/>
          </a:p>
        </p:txBody>
      </p:sp>
      <p:sp>
        <p:nvSpPr>
          <p:cNvPr id="230" name="Google Shape;230;p40"/>
          <p:cNvSpPr txBox="1"/>
          <p:nvPr/>
        </p:nvSpPr>
        <p:spPr>
          <a:xfrm>
            <a:off x="2686134" y="2120240"/>
            <a:ext cx="6108700" cy="661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Therefore, Order in which the elements are popped are : E -&gt; D -&gt; C -&gt; B -&gt; A -&gt; S</a:t>
            </a:r>
            <a:endParaRPr sz="7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234" name="Shape 234"/>
        <p:cNvGrpSpPr/>
        <p:nvPr/>
      </p:nvGrpSpPr>
      <p:grpSpPr>
        <a:xfrm>
          <a:off x="0" y="0"/>
          <a:ext cx="0" cy="0"/>
          <a:chOff x="0" y="0"/>
          <a:chExt cx="0" cy="0"/>
        </a:xfrm>
      </p:grpSpPr>
      <p:sp>
        <p:nvSpPr>
          <p:cNvPr id="235" name="Google Shape;235;p41"/>
          <p:cNvSpPr txBox="1"/>
          <p:nvPr/>
        </p:nvSpPr>
        <p:spPr>
          <a:xfrm>
            <a:off x="114300" y="127000"/>
            <a:ext cx="3111500" cy="415498"/>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400" u="none" cap="none" strike="noStrike">
                <a:solidFill>
                  <a:schemeClr val="lt1"/>
                </a:solidFill>
                <a:latin typeface="Arial"/>
                <a:ea typeface="Arial"/>
                <a:cs typeface="Arial"/>
                <a:sym typeface="Arial"/>
              </a:rPr>
              <a:t>Step1:2 : Matrix</a:t>
            </a:r>
            <a:endParaRPr sz="700"/>
          </a:p>
        </p:txBody>
      </p:sp>
      <p:pic>
        <p:nvPicPr>
          <p:cNvPr descr="A screenshot of a game&#10;&#10;Description automatically generated" id="236" name="Google Shape;236;p41"/>
          <p:cNvPicPr preferRelativeResize="0"/>
          <p:nvPr/>
        </p:nvPicPr>
        <p:blipFill rotWithShape="1">
          <a:blip r:embed="rId3">
            <a:alphaModFix/>
          </a:blip>
          <a:srcRect b="0" l="0" r="0" t="0"/>
          <a:stretch/>
        </p:blipFill>
        <p:spPr>
          <a:xfrm>
            <a:off x="749300" y="806450"/>
            <a:ext cx="7645400" cy="3530600"/>
          </a:xfrm>
          <a:prstGeom prst="rect">
            <a:avLst/>
          </a:prstGeom>
          <a:noFill/>
          <a:ln>
            <a:noFill/>
          </a:ln>
        </p:spPr>
      </p:pic>
      <p:sp>
        <p:nvSpPr>
          <p:cNvPr id="237" name="Google Shape;237;p41"/>
          <p:cNvSpPr txBox="1"/>
          <p:nvPr/>
        </p:nvSpPr>
        <p:spPr>
          <a:xfrm>
            <a:off x="939800" y="4483100"/>
            <a:ext cx="7645400" cy="353943"/>
          </a:xfrm>
          <a:prstGeom prst="rect">
            <a:avLst/>
          </a:prstGeom>
          <a:noFill/>
          <a:ln>
            <a:noFill/>
          </a:ln>
        </p:spPr>
        <p:txBody>
          <a:bodyPr anchorCtr="0" anchor="t" bIns="22850" lIns="45725" spcFirstLastPara="1" rIns="45725" wrap="square" tIns="22850">
            <a:spAutoFit/>
          </a:bodyPr>
          <a:lstStyle/>
          <a:p>
            <a:pPr indent="-292100" lvl="0" marL="292100" marR="0" rtl="0" algn="l">
              <a:lnSpc>
                <a:spcPct val="100000"/>
              </a:lnSpc>
              <a:spcBef>
                <a:spcPts val="0"/>
              </a:spcBef>
              <a:spcAft>
                <a:spcPts val="0"/>
              </a:spcAft>
              <a:buClr>
                <a:srgbClr val="000000"/>
              </a:buClr>
              <a:buSzPts val="2000"/>
              <a:buFont typeface="Noto Sans Symbols"/>
              <a:buChar char="▪"/>
            </a:pPr>
            <a:r>
              <a:rPr b="0" i="0" lang="en" sz="2000" u="none" cap="none" strike="noStrike">
                <a:solidFill>
                  <a:schemeClr val="lt1"/>
                </a:solidFill>
                <a:latin typeface="Arial"/>
                <a:ea typeface="Arial"/>
                <a:cs typeface="Arial"/>
                <a:sym typeface="Arial"/>
              </a:rPr>
              <a:t>The Search sequence is: Right 🡺 Left 🡺 Top 🡺 Bottom</a:t>
            </a:r>
            <a:endParaRPr b="0" i="0" sz="2000" u="none" cap="none" strike="noStrike">
              <a:solidFill>
                <a:schemeClr val="lt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241" name="Shape 241"/>
        <p:cNvGrpSpPr/>
        <p:nvPr/>
      </p:nvGrpSpPr>
      <p:grpSpPr>
        <a:xfrm>
          <a:off x="0" y="0"/>
          <a:ext cx="0" cy="0"/>
          <a:chOff x="0" y="0"/>
          <a:chExt cx="0" cy="0"/>
        </a:xfrm>
      </p:grpSpPr>
      <p:sp>
        <p:nvSpPr>
          <p:cNvPr id="242" name="Google Shape;242;p42"/>
          <p:cNvSpPr txBox="1"/>
          <p:nvPr/>
        </p:nvSpPr>
        <p:spPr>
          <a:xfrm>
            <a:off x="444500" y="1117600"/>
            <a:ext cx="8699500" cy="2262157"/>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400" u="none" cap="none" strike="noStrike">
                <a:solidFill>
                  <a:schemeClr val="lt1"/>
                </a:solidFill>
                <a:latin typeface="Arial"/>
                <a:ea typeface="Arial"/>
                <a:cs typeface="Arial"/>
                <a:sym typeface="Arial"/>
              </a:rPr>
              <a:t>Starting from </a:t>
            </a:r>
            <a:r>
              <a:rPr b="0" i="0" lang="en" sz="2400" u="none" cap="none" strike="noStrike">
                <a:solidFill>
                  <a:schemeClr val="dk1"/>
                </a:solidFill>
                <a:latin typeface="Arial"/>
                <a:ea typeface="Arial"/>
                <a:cs typeface="Arial"/>
                <a:sym typeface="Arial"/>
              </a:rPr>
              <a:t>’0‘ </a:t>
            </a:r>
            <a:r>
              <a:rPr b="0" i="0" lang="en" sz="2400" u="none" cap="none" strike="noStrike">
                <a:solidFill>
                  <a:schemeClr val="lt1"/>
                </a:solidFill>
                <a:latin typeface="Arial"/>
                <a:ea typeface="Arial"/>
                <a:cs typeface="Arial"/>
                <a:sym typeface="Arial"/>
              </a:rPr>
              <a:t>we keep traversing in the given search sequence until we find the goal which is </a:t>
            </a:r>
            <a:r>
              <a:rPr b="0" i="0" lang="en" sz="2400" u="none" cap="none" strike="noStrike">
                <a:solidFill>
                  <a:schemeClr val="dk1"/>
                </a:solidFill>
                <a:latin typeface="Arial"/>
                <a:ea typeface="Arial"/>
                <a:cs typeface="Arial"/>
                <a:sym typeface="Arial"/>
              </a:rPr>
              <a:t>(1). </a:t>
            </a:r>
            <a:r>
              <a:rPr b="0" i="0" lang="en" sz="2400" u="none" cap="none" strike="noStrike">
                <a:solidFill>
                  <a:schemeClr val="lt1"/>
                </a:solidFill>
                <a:latin typeface="Arial"/>
                <a:ea typeface="Arial"/>
                <a:cs typeface="Arial"/>
                <a:sym typeface="Arial"/>
              </a:rPr>
              <a:t>Every unvisited alphabet is added to the stack. And we cannot visit a visited alphabet again. In the first step, we add </a:t>
            </a:r>
            <a:r>
              <a:rPr b="0" i="0" lang="en" sz="2400" u="none" cap="none" strike="noStrike">
                <a:solidFill>
                  <a:schemeClr val="dk1"/>
                </a:solidFill>
                <a:latin typeface="Arial"/>
                <a:ea typeface="Arial"/>
                <a:cs typeface="Arial"/>
                <a:sym typeface="Arial"/>
              </a:rPr>
              <a:t>‘0’ </a:t>
            </a:r>
            <a:r>
              <a:rPr b="0" i="0" lang="en" sz="2400" u="none" cap="none" strike="noStrike">
                <a:solidFill>
                  <a:schemeClr val="lt1"/>
                </a:solidFill>
                <a:latin typeface="Arial"/>
                <a:ea typeface="Arial"/>
                <a:cs typeface="Arial"/>
                <a:sym typeface="Arial"/>
              </a:rPr>
              <a:t>to the stack and keep traversing until the goal is reached following the search sequence.</a:t>
            </a:r>
            <a:endParaRPr sz="7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246" name="Shape 246"/>
        <p:cNvGrpSpPr/>
        <p:nvPr/>
      </p:nvGrpSpPr>
      <p:grpSpPr>
        <a:xfrm>
          <a:off x="0" y="0"/>
          <a:ext cx="0" cy="0"/>
          <a:chOff x="0" y="0"/>
          <a:chExt cx="0" cy="0"/>
        </a:xfrm>
      </p:grpSpPr>
      <p:sp>
        <p:nvSpPr>
          <p:cNvPr id="247" name="Google Shape;247;p43"/>
          <p:cNvSpPr/>
          <p:nvPr/>
        </p:nvSpPr>
        <p:spPr>
          <a:xfrm>
            <a:off x="187325" y="190500"/>
            <a:ext cx="1066800"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O</a:t>
            </a:r>
            <a:endParaRPr sz="700"/>
          </a:p>
        </p:txBody>
      </p:sp>
      <p:sp>
        <p:nvSpPr>
          <p:cNvPr id="248" name="Google Shape;248;p43"/>
          <p:cNvSpPr/>
          <p:nvPr/>
        </p:nvSpPr>
        <p:spPr>
          <a:xfrm>
            <a:off x="2162466" y="190500"/>
            <a:ext cx="1066800"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O</a:t>
            </a:r>
            <a:endParaRPr sz="700"/>
          </a:p>
        </p:txBody>
      </p:sp>
      <p:sp>
        <p:nvSpPr>
          <p:cNvPr id="249" name="Google Shape;249;p43"/>
          <p:cNvSpPr/>
          <p:nvPr/>
        </p:nvSpPr>
        <p:spPr>
          <a:xfrm>
            <a:off x="7816560" y="190500"/>
            <a:ext cx="1066800"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K</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H</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O</a:t>
            </a:r>
            <a:endParaRPr sz="700"/>
          </a:p>
        </p:txBody>
      </p:sp>
      <p:sp>
        <p:nvSpPr>
          <p:cNvPr id="250" name="Google Shape;250;p43"/>
          <p:cNvSpPr/>
          <p:nvPr/>
        </p:nvSpPr>
        <p:spPr>
          <a:xfrm>
            <a:off x="5953774" y="190500"/>
            <a:ext cx="1066800"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H</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O</a:t>
            </a:r>
            <a:endParaRPr sz="700"/>
          </a:p>
        </p:txBody>
      </p:sp>
      <p:sp>
        <p:nvSpPr>
          <p:cNvPr id="251" name="Google Shape;251;p43"/>
          <p:cNvSpPr/>
          <p:nvPr/>
        </p:nvSpPr>
        <p:spPr>
          <a:xfrm>
            <a:off x="4090988" y="190500"/>
            <a:ext cx="1066800"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O</a:t>
            </a:r>
            <a:endParaRPr sz="700"/>
          </a:p>
        </p:txBody>
      </p:sp>
      <p:sp>
        <p:nvSpPr>
          <p:cNvPr id="252" name="Google Shape;252;p43"/>
          <p:cNvSpPr txBox="1"/>
          <p:nvPr/>
        </p:nvSpPr>
        <p:spPr>
          <a:xfrm>
            <a:off x="1477604" y="1460500"/>
            <a:ext cx="508000" cy="384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53" name="Google Shape;253;p43"/>
          <p:cNvSpPr txBox="1"/>
          <p:nvPr/>
        </p:nvSpPr>
        <p:spPr>
          <a:xfrm>
            <a:off x="3438995" y="1460500"/>
            <a:ext cx="508000" cy="384721"/>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54" name="Google Shape;254;p43"/>
          <p:cNvSpPr txBox="1"/>
          <p:nvPr/>
        </p:nvSpPr>
        <p:spPr>
          <a:xfrm>
            <a:off x="7164566" y="1452288"/>
            <a:ext cx="508000" cy="384721"/>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55" name="Google Shape;255;p43"/>
          <p:cNvSpPr txBox="1"/>
          <p:nvPr/>
        </p:nvSpPr>
        <p:spPr>
          <a:xfrm>
            <a:off x="5301781" y="1452289"/>
            <a:ext cx="508000" cy="384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56" name="Google Shape;256;p43"/>
          <p:cNvSpPr txBox="1"/>
          <p:nvPr/>
        </p:nvSpPr>
        <p:spPr>
          <a:xfrm>
            <a:off x="533400" y="3556000"/>
            <a:ext cx="8349960" cy="661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After we reach </a:t>
            </a:r>
            <a:r>
              <a:rPr b="0" i="0" lang="en" sz="2000" u="none" cap="none" strike="noStrike">
                <a:solidFill>
                  <a:schemeClr val="dk1"/>
                </a:solidFill>
                <a:latin typeface="Arial"/>
                <a:ea typeface="Arial"/>
                <a:cs typeface="Arial"/>
                <a:sym typeface="Arial"/>
              </a:rPr>
              <a:t>’K’ </a:t>
            </a:r>
            <a:r>
              <a:rPr b="0" i="0" lang="en" sz="2000" u="none" cap="none" strike="noStrike">
                <a:solidFill>
                  <a:schemeClr val="lt1"/>
                </a:solidFill>
                <a:latin typeface="Arial"/>
                <a:ea typeface="Arial"/>
                <a:cs typeface="Arial"/>
                <a:sym typeface="Arial"/>
              </a:rPr>
              <a:t>we see that there is no place to go, so we pop out elements </a:t>
            </a:r>
            <a:r>
              <a:rPr b="0" i="0" lang="en" sz="2000" u="none" cap="none" strike="noStrike">
                <a:solidFill>
                  <a:schemeClr val="dk1"/>
                </a:solidFill>
                <a:latin typeface="Arial"/>
                <a:ea typeface="Arial"/>
                <a:cs typeface="Arial"/>
                <a:sym typeface="Arial"/>
              </a:rPr>
              <a:t>K</a:t>
            </a:r>
            <a:r>
              <a:rPr b="0" i="0" lang="en" sz="2000" u="none" cap="none" strike="noStrike">
                <a:solidFill>
                  <a:schemeClr val="lt1"/>
                </a:solidFill>
                <a:latin typeface="Arial"/>
                <a:ea typeface="Arial"/>
                <a:cs typeface="Arial"/>
                <a:sym typeface="Arial"/>
              </a:rPr>
              <a:t> and </a:t>
            </a:r>
            <a:r>
              <a:rPr b="0" i="0" lang="en" sz="2000" u="none" cap="none" strike="noStrike">
                <a:solidFill>
                  <a:schemeClr val="dk1"/>
                </a:solidFill>
                <a:latin typeface="Arial"/>
                <a:ea typeface="Arial"/>
                <a:cs typeface="Arial"/>
                <a:sym typeface="Arial"/>
              </a:rPr>
              <a:t>H</a:t>
            </a:r>
            <a:r>
              <a:rPr b="0" i="0" lang="en" sz="2000" u="none" cap="none" strike="noStrike">
                <a:solidFill>
                  <a:schemeClr val="lt1"/>
                </a:solidFill>
                <a:latin typeface="Arial"/>
                <a:ea typeface="Arial"/>
                <a:cs typeface="Arial"/>
                <a:sym typeface="Arial"/>
              </a:rPr>
              <a:t>. We pop </a:t>
            </a:r>
            <a:r>
              <a:rPr b="0" i="0" lang="en" sz="2000" u="none" cap="none" strike="noStrike">
                <a:solidFill>
                  <a:schemeClr val="dk1"/>
                </a:solidFill>
                <a:latin typeface="Arial"/>
                <a:ea typeface="Arial"/>
                <a:cs typeface="Arial"/>
                <a:sym typeface="Arial"/>
              </a:rPr>
              <a:t>‘H’ </a:t>
            </a:r>
            <a:r>
              <a:rPr b="0" i="0" lang="en" sz="2000" u="none" cap="none" strike="noStrike">
                <a:solidFill>
                  <a:schemeClr val="lt1"/>
                </a:solidFill>
                <a:latin typeface="Arial"/>
                <a:ea typeface="Arial"/>
                <a:cs typeface="Arial"/>
                <a:sym typeface="Arial"/>
              </a:rPr>
              <a:t>as we have similar situation with </a:t>
            </a:r>
            <a:r>
              <a:rPr b="0" i="0" lang="en" sz="2000" u="none" cap="none" strike="noStrike">
                <a:solidFill>
                  <a:schemeClr val="dk1"/>
                </a:solidFill>
                <a:latin typeface="Arial"/>
                <a:ea typeface="Arial"/>
                <a:cs typeface="Arial"/>
                <a:sym typeface="Arial"/>
              </a:rPr>
              <a:t>H</a:t>
            </a:r>
            <a:r>
              <a:rPr b="0" i="0" lang="en" sz="2000" u="none" cap="none" strike="noStrike">
                <a:solidFill>
                  <a:schemeClr val="lt1"/>
                </a:solidFill>
                <a:latin typeface="Arial"/>
                <a:ea typeface="Arial"/>
                <a:cs typeface="Arial"/>
                <a:sym typeface="Arial"/>
              </a:rPr>
              <a:t>.</a:t>
            </a:r>
            <a:endParaRPr sz="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994E5"/>
        </a:solidFill>
      </p:bgPr>
    </p:bg>
    <p:spTree>
      <p:nvGrpSpPr>
        <p:cNvPr id="108" name="Shape 108"/>
        <p:cNvGrpSpPr/>
        <p:nvPr/>
      </p:nvGrpSpPr>
      <p:grpSpPr>
        <a:xfrm>
          <a:off x="0" y="0"/>
          <a:ext cx="0" cy="0"/>
          <a:chOff x="0" y="0"/>
          <a:chExt cx="0" cy="0"/>
        </a:xfrm>
      </p:grpSpPr>
      <p:grpSp>
        <p:nvGrpSpPr>
          <p:cNvPr id="109" name="Google Shape;109;p26"/>
          <p:cNvGrpSpPr/>
          <p:nvPr/>
        </p:nvGrpSpPr>
        <p:grpSpPr>
          <a:xfrm>
            <a:off x="866977" y="-192629"/>
            <a:ext cx="3457386" cy="5112005"/>
            <a:chOff x="0" y="-47625"/>
            <a:chExt cx="635000" cy="938895"/>
          </a:xfrm>
        </p:grpSpPr>
        <p:sp>
          <p:nvSpPr>
            <p:cNvPr id="110" name="Google Shape;110;p26"/>
            <p:cNvSpPr/>
            <p:nvPr/>
          </p:nvSpPr>
          <p:spPr>
            <a:xfrm>
              <a:off x="0" y="0"/>
              <a:ext cx="606628" cy="891270"/>
            </a:xfrm>
            <a:custGeom>
              <a:rect b="b" l="l" r="r" t="t"/>
              <a:pathLst>
                <a:path extrusionOk="0" h="891270" w="606628">
                  <a:moveTo>
                    <a:pt x="606628" y="0"/>
                  </a:moveTo>
                  <a:lnTo>
                    <a:pt x="606628" y="776970"/>
                  </a:lnTo>
                  <a:lnTo>
                    <a:pt x="303314" y="891270"/>
                  </a:lnTo>
                  <a:lnTo>
                    <a:pt x="0" y="776970"/>
                  </a:lnTo>
                  <a:lnTo>
                    <a:pt x="0" y="0"/>
                  </a:lnTo>
                  <a:lnTo>
                    <a:pt x="606628" y="0"/>
                  </a:lnTo>
                  <a:close/>
                </a:path>
              </a:pathLst>
            </a:custGeom>
            <a:solidFill>
              <a:srgbClr val="014E97"/>
            </a:solidFill>
            <a:ln>
              <a:noFill/>
            </a:ln>
          </p:spPr>
        </p:sp>
        <p:sp>
          <p:nvSpPr>
            <p:cNvPr id="111" name="Google Shape;111;p26"/>
            <p:cNvSpPr txBox="1"/>
            <p:nvPr/>
          </p:nvSpPr>
          <p:spPr>
            <a:xfrm>
              <a:off x="0" y="-47625"/>
              <a:ext cx="635000" cy="746125"/>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12" name="Google Shape;112;p26"/>
          <p:cNvSpPr txBox="1"/>
          <p:nvPr/>
        </p:nvSpPr>
        <p:spPr>
          <a:xfrm>
            <a:off x="937880" y="1674866"/>
            <a:ext cx="3161103" cy="81253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Clr>
                <a:srgbClr val="000000"/>
              </a:buClr>
              <a:buSzPts val="3800"/>
              <a:buFont typeface="Arial"/>
              <a:buNone/>
            </a:pPr>
            <a:r>
              <a:rPr b="0" i="0" lang="en" sz="4400" u="none" cap="none" strike="noStrike">
                <a:solidFill>
                  <a:schemeClr val="lt1"/>
                </a:solidFill>
                <a:latin typeface="Arial"/>
                <a:ea typeface="Arial"/>
                <a:cs typeface="Arial"/>
                <a:sym typeface="Arial"/>
              </a:rPr>
              <a:t>Abstract</a:t>
            </a:r>
            <a:endParaRPr b="0" i="0" sz="4400" u="none" cap="none" strike="noStrike">
              <a:solidFill>
                <a:schemeClr val="lt1"/>
              </a:solidFill>
              <a:latin typeface="Arial"/>
              <a:ea typeface="Arial"/>
              <a:cs typeface="Arial"/>
              <a:sym typeface="Arial"/>
            </a:endParaRPr>
          </a:p>
        </p:txBody>
      </p:sp>
      <p:sp>
        <p:nvSpPr>
          <p:cNvPr id="113" name="Google Shape;113;p26"/>
          <p:cNvSpPr txBox="1"/>
          <p:nvPr/>
        </p:nvSpPr>
        <p:spPr>
          <a:xfrm>
            <a:off x="4819638" y="226642"/>
            <a:ext cx="4083063" cy="5216813"/>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This project focused on implementing and exploring the Depth-First Search (DFS) algorithm, a powerful graph traversal technique. The objective was to design an efficient and correct DFS algorithm, and its applications were tested on various problem scenarios, including maze solving, graph connectivity analysis, and puzzles. The project successfully achieved a fully functional DFS implementation that showcased excellent performance on complex graphs. Results revealed its efficiency on sparse graphs and its adaptability across different domains. In conclusion, this project presents a valuable and versatile DFS algorithm for solving diverse graph-related problems, with recommendations for further research and optimizations.</a:t>
            </a:r>
            <a:endParaRPr sz="700"/>
          </a:p>
          <a:p>
            <a:pPr indent="0" lvl="0" marL="0" marR="0" rtl="0" algn="l">
              <a:lnSpc>
                <a:spcPct val="100000"/>
              </a:lnSpc>
              <a:spcBef>
                <a:spcPts val="0"/>
              </a:spcBef>
              <a:spcAft>
                <a:spcPts val="0"/>
              </a:spcAft>
              <a:buNone/>
            </a:pPr>
            <a:br>
              <a:rPr b="0" i="0" lang="en" sz="1600" u="none" cap="none" strike="noStrike">
                <a:solidFill>
                  <a:schemeClr val="lt1"/>
                </a:solidFill>
                <a:latin typeface="Arial"/>
                <a:ea typeface="Arial"/>
                <a:cs typeface="Arial"/>
                <a:sym typeface="Arial"/>
              </a:rPr>
            </a:br>
            <a:endParaRPr b="0" i="0" sz="1600" u="none" cap="none" strike="noStrike">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500"/>
                                        <p:tgtEl>
                                          <p:spTgt spid="109"/>
                                        </p:tgtEl>
                                      </p:cBhvr>
                                    </p:animEffect>
                                  </p:childTnLst>
                                </p:cTn>
                              </p:par>
                              <p:par>
                                <p:cTn fill="hold" nodeType="with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500"/>
                                        <p:tgtEl>
                                          <p:spTgt spid="1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260" name="Shape 260"/>
        <p:cNvGrpSpPr/>
        <p:nvPr/>
      </p:nvGrpSpPr>
      <p:grpSpPr>
        <a:xfrm>
          <a:off x="0" y="0"/>
          <a:ext cx="0" cy="0"/>
          <a:chOff x="0" y="0"/>
          <a:chExt cx="0" cy="0"/>
        </a:xfrm>
      </p:grpSpPr>
      <p:sp>
        <p:nvSpPr>
          <p:cNvPr id="261" name="Google Shape;261;p44"/>
          <p:cNvSpPr/>
          <p:nvPr/>
        </p:nvSpPr>
        <p:spPr>
          <a:xfrm>
            <a:off x="187325" y="190500"/>
            <a:ext cx="769938"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O</a:t>
            </a:r>
            <a:endParaRPr sz="700"/>
          </a:p>
        </p:txBody>
      </p:sp>
      <p:sp>
        <p:nvSpPr>
          <p:cNvPr id="262" name="Google Shape;262;p44"/>
          <p:cNvSpPr/>
          <p:nvPr/>
        </p:nvSpPr>
        <p:spPr>
          <a:xfrm>
            <a:off x="1793875" y="190500"/>
            <a:ext cx="780692"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3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F</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O</a:t>
            </a:r>
            <a:endParaRPr sz="700"/>
          </a:p>
        </p:txBody>
      </p:sp>
      <p:sp>
        <p:nvSpPr>
          <p:cNvPr id="263" name="Google Shape;263;p44"/>
          <p:cNvSpPr/>
          <p:nvPr/>
        </p:nvSpPr>
        <p:spPr>
          <a:xfrm>
            <a:off x="6632574" y="152400"/>
            <a:ext cx="780691"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A</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D</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E</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F</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O</a:t>
            </a:r>
            <a:endParaRPr sz="700"/>
          </a:p>
        </p:txBody>
      </p:sp>
      <p:sp>
        <p:nvSpPr>
          <p:cNvPr id="264" name="Google Shape;264;p44"/>
          <p:cNvSpPr/>
          <p:nvPr/>
        </p:nvSpPr>
        <p:spPr>
          <a:xfrm>
            <a:off x="5111750" y="190500"/>
            <a:ext cx="769938"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22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D</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E</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F</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O</a:t>
            </a:r>
            <a:endParaRPr sz="700"/>
          </a:p>
        </p:txBody>
      </p:sp>
      <p:sp>
        <p:nvSpPr>
          <p:cNvPr id="265" name="Google Shape;265;p44"/>
          <p:cNvSpPr/>
          <p:nvPr/>
        </p:nvSpPr>
        <p:spPr>
          <a:xfrm>
            <a:off x="3505200" y="190500"/>
            <a:ext cx="769938"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24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2400" u="none" cap="none" strike="noStrike">
                <a:solidFill>
                  <a:schemeClr val="lt1"/>
                </a:solidFill>
                <a:latin typeface="Arial"/>
                <a:ea typeface="Arial"/>
                <a:cs typeface="Arial"/>
                <a:sym typeface="Arial"/>
              </a:rPr>
              <a:t>E</a:t>
            </a:r>
            <a:endParaRPr sz="700"/>
          </a:p>
          <a:p>
            <a:pPr indent="0" lvl="0" marL="0" marR="0" rtl="0" algn="ctr">
              <a:lnSpc>
                <a:spcPct val="100000"/>
              </a:lnSpc>
              <a:spcBef>
                <a:spcPts val="0"/>
              </a:spcBef>
              <a:spcAft>
                <a:spcPts val="0"/>
              </a:spcAft>
              <a:buNone/>
            </a:pPr>
            <a:r>
              <a:rPr b="0" i="0" lang="en" sz="2400" u="none" cap="none" strike="noStrike">
                <a:solidFill>
                  <a:schemeClr val="lt1"/>
                </a:solidFill>
                <a:latin typeface="Arial"/>
                <a:ea typeface="Arial"/>
                <a:cs typeface="Arial"/>
                <a:sym typeface="Arial"/>
              </a:rPr>
              <a:t>F</a:t>
            </a:r>
            <a:endParaRPr sz="700"/>
          </a:p>
          <a:p>
            <a:pPr indent="0" lvl="0" marL="0" marR="0" rtl="0" algn="ctr">
              <a:lnSpc>
                <a:spcPct val="100000"/>
              </a:lnSpc>
              <a:spcBef>
                <a:spcPts val="0"/>
              </a:spcBef>
              <a:spcAft>
                <a:spcPts val="0"/>
              </a:spcAft>
              <a:buNone/>
            </a:pPr>
            <a:r>
              <a:rPr b="0" i="0" lang="en" sz="24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24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2400" u="none" cap="none" strike="noStrike">
                <a:solidFill>
                  <a:schemeClr val="lt1"/>
                </a:solidFill>
                <a:latin typeface="Arial"/>
                <a:ea typeface="Arial"/>
                <a:cs typeface="Arial"/>
                <a:sym typeface="Arial"/>
              </a:rPr>
              <a:t>O</a:t>
            </a:r>
            <a:endParaRPr sz="700"/>
          </a:p>
        </p:txBody>
      </p:sp>
      <p:sp>
        <p:nvSpPr>
          <p:cNvPr id="266" name="Google Shape;266;p44"/>
          <p:cNvSpPr txBox="1"/>
          <p:nvPr/>
        </p:nvSpPr>
        <p:spPr>
          <a:xfrm>
            <a:off x="1135063" y="1268140"/>
            <a:ext cx="508000" cy="384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67" name="Google Shape;267;p44"/>
          <p:cNvSpPr txBox="1"/>
          <p:nvPr/>
        </p:nvSpPr>
        <p:spPr>
          <a:xfrm>
            <a:off x="7500938" y="1268139"/>
            <a:ext cx="508000" cy="384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68" name="Google Shape;268;p44"/>
          <p:cNvSpPr txBox="1"/>
          <p:nvPr/>
        </p:nvSpPr>
        <p:spPr>
          <a:xfrm>
            <a:off x="6054725" y="1268139"/>
            <a:ext cx="508000" cy="384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69" name="Google Shape;269;p44"/>
          <p:cNvSpPr txBox="1"/>
          <p:nvPr/>
        </p:nvSpPr>
        <p:spPr>
          <a:xfrm>
            <a:off x="4503381" y="1268139"/>
            <a:ext cx="508000" cy="384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70" name="Google Shape;270;p44"/>
          <p:cNvSpPr txBox="1"/>
          <p:nvPr/>
        </p:nvSpPr>
        <p:spPr>
          <a:xfrm>
            <a:off x="2801580" y="1268139"/>
            <a:ext cx="508000" cy="384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71" name="Google Shape;271;p44"/>
          <p:cNvSpPr/>
          <p:nvPr/>
        </p:nvSpPr>
        <p:spPr>
          <a:xfrm>
            <a:off x="8110537" y="152400"/>
            <a:ext cx="780691"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B</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A</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D</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E</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F</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O</a:t>
            </a:r>
            <a:endParaRPr sz="700"/>
          </a:p>
        </p:txBody>
      </p:sp>
      <p:sp>
        <p:nvSpPr>
          <p:cNvPr id="272" name="Google Shape;272;p44"/>
          <p:cNvSpPr txBox="1"/>
          <p:nvPr/>
        </p:nvSpPr>
        <p:spPr>
          <a:xfrm>
            <a:off x="187325" y="3638550"/>
            <a:ext cx="8564562" cy="661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As, we search </a:t>
            </a:r>
            <a:r>
              <a:rPr b="0" i="0" lang="en" sz="2000" u="none" cap="none" strike="noStrike">
                <a:solidFill>
                  <a:schemeClr val="dk1"/>
                </a:solidFill>
                <a:latin typeface="Arial"/>
                <a:ea typeface="Arial"/>
                <a:cs typeface="Arial"/>
                <a:sym typeface="Arial"/>
              </a:rPr>
              <a:t>B</a:t>
            </a:r>
            <a:r>
              <a:rPr b="0" i="0" lang="en" sz="2000" u="none" cap="none" strike="noStrike">
                <a:solidFill>
                  <a:schemeClr val="lt1"/>
                </a:solidFill>
                <a:latin typeface="Arial"/>
                <a:ea typeface="Arial"/>
                <a:cs typeface="Arial"/>
                <a:sym typeface="Arial"/>
              </a:rPr>
              <a:t>, we have no where to go. So we pop out </a:t>
            </a:r>
            <a:r>
              <a:rPr b="0" i="0" lang="en" sz="2000" u="none" cap="none" strike="noStrike">
                <a:solidFill>
                  <a:schemeClr val="dk1"/>
                </a:solidFill>
                <a:latin typeface="Arial"/>
                <a:ea typeface="Arial"/>
                <a:cs typeface="Arial"/>
                <a:sym typeface="Arial"/>
              </a:rPr>
              <a:t>B</a:t>
            </a:r>
            <a:r>
              <a:rPr b="0" i="0" lang="en" sz="2000" u="none" cap="none" strike="noStrike">
                <a:solidFill>
                  <a:schemeClr val="lt1"/>
                </a:solidFill>
                <a:latin typeface="Arial"/>
                <a:ea typeface="Arial"/>
                <a:cs typeface="Arial"/>
                <a:sym typeface="Arial"/>
              </a:rPr>
              <a:t> and </a:t>
            </a:r>
            <a:r>
              <a:rPr b="0" i="0" lang="en" sz="2000" u="none" cap="none" strike="noStrike">
                <a:solidFill>
                  <a:schemeClr val="dk1"/>
                </a:solidFill>
                <a:latin typeface="Arial"/>
                <a:ea typeface="Arial"/>
                <a:cs typeface="Arial"/>
                <a:sym typeface="Arial"/>
              </a:rPr>
              <a:t>A</a:t>
            </a:r>
            <a:r>
              <a:rPr b="0" i="0" lang="en" sz="2000" u="none" cap="none" strike="noStrike">
                <a:solidFill>
                  <a:schemeClr val="lt1"/>
                </a:solidFill>
                <a:latin typeface="Arial"/>
                <a:ea typeface="Arial"/>
                <a:cs typeface="Arial"/>
                <a:sym typeface="Arial"/>
              </a:rPr>
              <a:t>, as there is no node to visit.</a:t>
            </a:r>
            <a:endParaRPr sz="700"/>
          </a:p>
        </p:txBody>
      </p:sp>
      <p:sp>
        <p:nvSpPr>
          <p:cNvPr id="273" name="Google Shape;273;p44"/>
          <p:cNvSpPr txBox="1"/>
          <p:nvPr/>
        </p:nvSpPr>
        <p:spPr>
          <a:xfrm>
            <a:off x="1201479" y="-1137683"/>
            <a:ext cx="92366" cy="153889"/>
          </a:xfrm>
          <a:prstGeom prst="rect">
            <a:avLst/>
          </a:prstGeom>
          <a:solidFill>
            <a:srgbClr val="75F2FF"/>
          </a:solidFill>
          <a:ln cap="flat" cmpd="sng" w="9525">
            <a:solidFill>
              <a:srgbClr val="F4FF8D"/>
            </a:solidFill>
            <a:prstDash val="solid"/>
            <a:round/>
            <a:headEnd len="sm" w="sm" type="none"/>
            <a:tailEnd len="sm" w="sm" type="none"/>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t/>
            </a:r>
            <a:endParaRPr b="0" i="0" sz="7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277" name="Shape 277"/>
        <p:cNvGrpSpPr/>
        <p:nvPr/>
      </p:nvGrpSpPr>
      <p:grpSpPr>
        <a:xfrm>
          <a:off x="0" y="0"/>
          <a:ext cx="0" cy="0"/>
          <a:chOff x="0" y="0"/>
          <a:chExt cx="0" cy="0"/>
        </a:xfrm>
      </p:grpSpPr>
      <p:sp>
        <p:nvSpPr>
          <p:cNvPr id="278" name="Google Shape;278;p45"/>
          <p:cNvSpPr/>
          <p:nvPr/>
        </p:nvSpPr>
        <p:spPr>
          <a:xfrm>
            <a:off x="732255" y="370974"/>
            <a:ext cx="769938"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22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D</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E</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F</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O</a:t>
            </a:r>
            <a:endParaRPr sz="700"/>
          </a:p>
        </p:txBody>
      </p:sp>
      <p:sp>
        <p:nvSpPr>
          <p:cNvPr id="279" name="Google Shape;279;p45"/>
          <p:cNvSpPr/>
          <p:nvPr/>
        </p:nvSpPr>
        <p:spPr>
          <a:xfrm>
            <a:off x="5187949" y="328863"/>
            <a:ext cx="769938"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18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J</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I</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D</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E</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F</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O</a:t>
            </a:r>
            <a:endParaRPr sz="700"/>
          </a:p>
        </p:txBody>
      </p:sp>
      <p:sp>
        <p:nvSpPr>
          <p:cNvPr id="280" name="Google Shape;280;p45"/>
          <p:cNvSpPr/>
          <p:nvPr/>
        </p:nvSpPr>
        <p:spPr>
          <a:xfrm>
            <a:off x="7229224" y="316831"/>
            <a:ext cx="769938"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16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2000" u="none" cap="none" strike="noStrike">
                <a:solidFill>
                  <a:schemeClr val="lt1"/>
                </a:solidFill>
                <a:latin typeface="Arial"/>
                <a:ea typeface="Arial"/>
                <a:cs typeface="Arial"/>
                <a:sym typeface="Arial"/>
              </a:rPr>
              <a:t>1</a:t>
            </a:r>
            <a:endParaRPr sz="700"/>
          </a:p>
          <a:p>
            <a:pPr indent="0" lvl="0" marL="0" marR="0" rtl="0" algn="ctr">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J</a:t>
            </a:r>
            <a:endParaRPr sz="700"/>
          </a:p>
          <a:p>
            <a:pPr indent="0" lvl="0" marL="0" marR="0" rtl="0" algn="ctr">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I</a:t>
            </a:r>
            <a:endParaRPr sz="700"/>
          </a:p>
          <a:p>
            <a:pPr indent="0" lvl="0" marL="0" marR="0" rtl="0" algn="ctr">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D</a:t>
            </a:r>
            <a:endParaRPr sz="700"/>
          </a:p>
          <a:p>
            <a:pPr indent="0" lvl="0" marL="0" marR="0" rtl="0" algn="ctr">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E</a:t>
            </a:r>
            <a:endParaRPr sz="700"/>
          </a:p>
          <a:p>
            <a:pPr indent="0" lvl="0" marL="0" marR="0" rtl="0" algn="ctr">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F</a:t>
            </a:r>
            <a:endParaRPr sz="700"/>
          </a:p>
          <a:p>
            <a:pPr indent="0" lvl="0" marL="0" marR="0" rtl="0" algn="ctr">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O</a:t>
            </a:r>
            <a:endParaRPr sz="700"/>
          </a:p>
        </p:txBody>
      </p:sp>
      <p:sp>
        <p:nvSpPr>
          <p:cNvPr id="281" name="Google Shape;281;p45"/>
          <p:cNvSpPr/>
          <p:nvPr/>
        </p:nvSpPr>
        <p:spPr>
          <a:xfrm>
            <a:off x="2960102" y="368968"/>
            <a:ext cx="769938" cy="2540000"/>
          </a:xfrm>
          <a:prstGeom prst="can">
            <a:avLst>
              <a:gd fmla="val 25000" name="adj"/>
            </a:avLst>
          </a:prstGeom>
          <a:solidFill>
            <a:srgbClr val="EF8600"/>
          </a:solidFill>
          <a:ln cap="flat" cmpd="sng" w="25400">
            <a:solidFill>
              <a:srgbClr val="EF8600"/>
            </a:solidFill>
            <a:prstDash val="solid"/>
            <a:round/>
            <a:headEnd len="sm" w="sm" type="none"/>
            <a:tailEnd len="sm" w="sm" type="none"/>
          </a:ln>
        </p:spPr>
        <p:txBody>
          <a:bodyPr anchorCtr="0" anchor="ctr" bIns="22850" lIns="45725" spcFirstLastPara="1" rIns="45725" wrap="square" tIns="22850">
            <a:noAutofit/>
          </a:bodyPr>
          <a:lstStyle/>
          <a:p>
            <a:pPr indent="0" lvl="0" marL="0" marR="0" rtl="0" algn="ctr">
              <a:lnSpc>
                <a:spcPct val="100000"/>
              </a:lnSpc>
              <a:spcBef>
                <a:spcPts val="0"/>
              </a:spcBef>
              <a:spcAft>
                <a:spcPts val="0"/>
              </a:spcAft>
              <a:buNone/>
            </a:pPr>
            <a:r>
              <a:t/>
            </a:r>
            <a:endParaRPr b="0" i="0" sz="16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16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I</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D</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E</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F</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G</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C</a:t>
            </a:r>
            <a:endParaRPr sz="700"/>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O</a:t>
            </a:r>
            <a:endParaRPr sz="700"/>
          </a:p>
        </p:txBody>
      </p:sp>
      <p:sp>
        <p:nvSpPr>
          <p:cNvPr id="282" name="Google Shape;282;p45"/>
          <p:cNvSpPr txBox="1"/>
          <p:nvPr/>
        </p:nvSpPr>
        <p:spPr>
          <a:xfrm>
            <a:off x="4318000" y="1446608"/>
            <a:ext cx="508000" cy="384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83" name="Google Shape;283;p45"/>
          <p:cNvSpPr txBox="1"/>
          <p:nvPr/>
        </p:nvSpPr>
        <p:spPr>
          <a:xfrm>
            <a:off x="2101265" y="1446608"/>
            <a:ext cx="508000" cy="384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84" name="Google Shape;284;p45"/>
          <p:cNvSpPr txBox="1"/>
          <p:nvPr/>
        </p:nvSpPr>
        <p:spPr>
          <a:xfrm>
            <a:off x="6534736" y="1446608"/>
            <a:ext cx="508000" cy="384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p:txBody>
      </p:sp>
      <p:sp>
        <p:nvSpPr>
          <p:cNvPr id="285" name="Google Shape;285;p45"/>
          <p:cNvSpPr txBox="1"/>
          <p:nvPr/>
        </p:nvSpPr>
        <p:spPr>
          <a:xfrm>
            <a:off x="96253" y="3561348"/>
            <a:ext cx="8855242" cy="723275"/>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Here, following the search sequence </a:t>
            </a:r>
            <a:r>
              <a:rPr b="0" i="0" lang="en" sz="2200" u="none" cap="none" strike="noStrike">
                <a:solidFill>
                  <a:schemeClr val="dk1"/>
                </a:solidFill>
                <a:latin typeface="Arial"/>
                <a:ea typeface="Arial"/>
                <a:cs typeface="Arial"/>
                <a:sym typeface="Arial"/>
              </a:rPr>
              <a:t>Right -&gt; Left -&gt; Top -&gt; Bottom </a:t>
            </a:r>
            <a:r>
              <a:rPr b="0" i="0" lang="en" sz="2200" u="none" cap="none" strike="noStrike">
                <a:solidFill>
                  <a:schemeClr val="lt1"/>
                </a:solidFill>
                <a:latin typeface="Arial"/>
                <a:ea typeface="Arial"/>
                <a:cs typeface="Arial"/>
                <a:sym typeface="Arial"/>
              </a:rPr>
              <a:t>we encounter </a:t>
            </a:r>
            <a:r>
              <a:rPr b="0" i="0" lang="en" sz="2200" u="none" cap="none" strike="noStrike">
                <a:solidFill>
                  <a:schemeClr val="dk1"/>
                </a:solidFill>
                <a:latin typeface="Arial"/>
                <a:ea typeface="Arial"/>
                <a:cs typeface="Arial"/>
                <a:sym typeface="Arial"/>
              </a:rPr>
              <a:t>1</a:t>
            </a:r>
            <a:r>
              <a:rPr b="0" i="0" lang="en" sz="2200" u="none" cap="none" strike="noStrike">
                <a:solidFill>
                  <a:schemeClr val="lt1"/>
                </a:solidFill>
                <a:latin typeface="Arial"/>
                <a:ea typeface="Arial"/>
                <a:cs typeface="Arial"/>
                <a:sym typeface="Arial"/>
              </a:rPr>
              <a:t>, which was the goal and we may now stop the process.</a:t>
            </a:r>
            <a:endParaRPr sz="7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289" name="Shape 289"/>
        <p:cNvGrpSpPr/>
        <p:nvPr/>
      </p:nvGrpSpPr>
      <p:grpSpPr>
        <a:xfrm>
          <a:off x="0" y="0"/>
          <a:ext cx="0" cy="0"/>
          <a:chOff x="0" y="0"/>
          <a:chExt cx="0" cy="0"/>
        </a:xfrm>
      </p:grpSpPr>
      <p:sp>
        <p:nvSpPr>
          <p:cNvPr id="290" name="Google Shape;290;p46"/>
          <p:cNvSpPr txBox="1"/>
          <p:nvPr/>
        </p:nvSpPr>
        <p:spPr>
          <a:xfrm>
            <a:off x="100360" y="122664"/>
            <a:ext cx="2118732" cy="323166"/>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   Source Code:</a:t>
            </a:r>
            <a:endParaRPr sz="700"/>
          </a:p>
        </p:txBody>
      </p:sp>
      <p:pic>
        <p:nvPicPr>
          <p:cNvPr descr="A screenshot of a computer program&#10;&#10;Description automatically generated" id="291" name="Google Shape;291;p46"/>
          <p:cNvPicPr preferRelativeResize="0"/>
          <p:nvPr/>
        </p:nvPicPr>
        <p:blipFill rotWithShape="1">
          <a:blip r:embed="rId3">
            <a:alphaModFix/>
          </a:blip>
          <a:srcRect b="0" l="0" r="0" t="0"/>
          <a:stretch/>
        </p:blipFill>
        <p:spPr>
          <a:xfrm>
            <a:off x="2119225" y="122663"/>
            <a:ext cx="5831595" cy="489817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295" name="Shape 295"/>
        <p:cNvGrpSpPr/>
        <p:nvPr/>
      </p:nvGrpSpPr>
      <p:grpSpPr>
        <a:xfrm>
          <a:off x="0" y="0"/>
          <a:ext cx="0" cy="0"/>
          <a:chOff x="0" y="0"/>
          <a:chExt cx="0" cy="0"/>
        </a:xfrm>
      </p:grpSpPr>
      <p:sp>
        <p:nvSpPr>
          <p:cNvPr id="296" name="Google Shape;296;p47"/>
          <p:cNvSpPr txBox="1"/>
          <p:nvPr/>
        </p:nvSpPr>
        <p:spPr>
          <a:xfrm>
            <a:off x="134476" y="171381"/>
            <a:ext cx="3763756" cy="26161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Test Case 1:</a:t>
            </a:r>
            <a:endParaRPr sz="700"/>
          </a:p>
        </p:txBody>
      </p:sp>
      <p:pic>
        <p:nvPicPr>
          <p:cNvPr descr="A screenshot of a computer program&#10;&#10;Description automatically generated" id="297" name="Google Shape;297;p47"/>
          <p:cNvPicPr preferRelativeResize="0"/>
          <p:nvPr/>
        </p:nvPicPr>
        <p:blipFill rotWithShape="1">
          <a:blip r:embed="rId3">
            <a:alphaModFix/>
          </a:blip>
          <a:srcRect b="0" l="0" r="0" t="0"/>
          <a:stretch/>
        </p:blipFill>
        <p:spPr>
          <a:xfrm>
            <a:off x="163592" y="548704"/>
            <a:ext cx="2225842" cy="1871609"/>
          </a:xfrm>
          <a:prstGeom prst="rect">
            <a:avLst/>
          </a:prstGeom>
          <a:noFill/>
          <a:ln>
            <a:noFill/>
          </a:ln>
        </p:spPr>
      </p:pic>
      <p:pic>
        <p:nvPicPr>
          <p:cNvPr descr="A screenshot of a computer&#10;&#10;Description automatically generated" id="298" name="Google Shape;298;p47"/>
          <p:cNvPicPr preferRelativeResize="0"/>
          <p:nvPr/>
        </p:nvPicPr>
        <p:blipFill rotWithShape="1">
          <a:blip r:embed="rId4">
            <a:alphaModFix/>
          </a:blip>
          <a:srcRect b="0" l="0" r="0" t="0"/>
          <a:stretch/>
        </p:blipFill>
        <p:spPr>
          <a:xfrm>
            <a:off x="3054404" y="430596"/>
            <a:ext cx="5926005" cy="2107827"/>
          </a:xfrm>
          <a:prstGeom prst="rect">
            <a:avLst/>
          </a:prstGeom>
          <a:noFill/>
          <a:ln>
            <a:noFill/>
          </a:ln>
        </p:spPr>
      </p:pic>
      <p:sp>
        <p:nvSpPr>
          <p:cNvPr id="299" name="Google Shape;299;p47"/>
          <p:cNvSpPr txBox="1"/>
          <p:nvPr/>
        </p:nvSpPr>
        <p:spPr>
          <a:xfrm>
            <a:off x="3054404" y="129244"/>
            <a:ext cx="2070847" cy="292388"/>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Output:</a:t>
            </a:r>
            <a:endParaRPr b="0" i="0" sz="700" u="none" cap="none" strike="noStrike">
              <a:solidFill>
                <a:srgbClr val="000000"/>
              </a:solidFill>
              <a:latin typeface="Arial"/>
              <a:ea typeface="Arial"/>
              <a:cs typeface="Arial"/>
              <a:sym typeface="Arial"/>
            </a:endParaRPr>
          </a:p>
        </p:txBody>
      </p:sp>
      <p:sp>
        <p:nvSpPr>
          <p:cNvPr id="300" name="Google Shape;300;p47"/>
          <p:cNvSpPr txBox="1"/>
          <p:nvPr/>
        </p:nvSpPr>
        <p:spPr>
          <a:xfrm>
            <a:off x="134476" y="2723187"/>
            <a:ext cx="1335741" cy="26161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Test Case 2:</a:t>
            </a:r>
            <a:endParaRPr sz="700"/>
          </a:p>
        </p:txBody>
      </p:sp>
      <p:pic>
        <p:nvPicPr>
          <p:cNvPr descr="A screenshot of a computer&#10;&#10;Description automatically generated" id="301" name="Google Shape;301;p47"/>
          <p:cNvPicPr preferRelativeResize="0"/>
          <p:nvPr/>
        </p:nvPicPr>
        <p:blipFill rotWithShape="1">
          <a:blip r:embed="rId5">
            <a:alphaModFix/>
          </a:blip>
          <a:srcRect b="0" l="0" r="0" t="0"/>
          <a:stretch/>
        </p:blipFill>
        <p:spPr>
          <a:xfrm>
            <a:off x="3054404" y="2984797"/>
            <a:ext cx="5926004" cy="1987321"/>
          </a:xfrm>
          <a:prstGeom prst="rect">
            <a:avLst/>
          </a:prstGeom>
          <a:noFill/>
          <a:ln>
            <a:noFill/>
          </a:ln>
        </p:spPr>
      </p:pic>
      <p:pic>
        <p:nvPicPr>
          <p:cNvPr descr="A screenshot of a computer&#10;&#10;Description automatically generated" id="302" name="Google Shape;302;p47"/>
          <p:cNvPicPr preferRelativeResize="0"/>
          <p:nvPr/>
        </p:nvPicPr>
        <p:blipFill rotWithShape="1">
          <a:blip r:embed="rId6">
            <a:alphaModFix/>
          </a:blip>
          <a:srcRect b="0" l="0" r="0" t="0"/>
          <a:stretch/>
        </p:blipFill>
        <p:spPr>
          <a:xfrm>
            <a:off x="163592" y="3107088"/>
            <a:ext cx="2225842" cy="1865031"/>
          </a:xfrm>
          <a:prstGeom prst="rect">
            <a:avLst/>
          </a:prstGeom>
          <a:noFill/>
          <a:ln>
            <a:noFill/>
          </a:ln>
        </p:spPr>
      </p:pic>
      <p:sp>
        <p:nvSpPr>
          <p:cNvPr id="303" name="Google Shape;303;p47"/>
          <p:cNvSpPr txBox="1"/>
          <p:nvPr/>
        </p:nvSpPr>
        <p:spPr>
          <a:xfrm>
            <a:off x="3054403" y="2622297"/>
            <a:ext cx="1335741" cy="292388"/>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Output</a:t>
            </a:r>
            <a:r>
              <a:rPr b="0" i="0" lang="en" sz="1400" u="none" cap="none" strike="noStrike">
                <a:solidFill>
                  <a:schemeClr val="lt1"/>
                </a:solidFill>
                <a:latin typeface="Arial"/>
                <a:ea typeface="Arial"/>
                <a:cs typeface="Arial"/>
                <a:sym typeface="Arial"/>
              </a:rPr>
              <a:t>:</a:t>
            </a:r>
            <a:endParaRPr sz="7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307" name="Shape 307"/>
        <p:cNvGrpSpPr/>
        <p:nvPr/>
      </p:nvGrpSpPr>
      <p:grpSpPr>
        <a:xfrm>
          <a:off x="0" y="0"/>
          <a:ext cx="0" cy="0"/>
          <a:chOff x="0" y="0"/>
          <a:chExt cx="0" cy="0"/>
        </a:xfrm>
      </p:grpSpPr>
      <p:sp>
        <p:nvSpPr>
          <p:cNvPr id="308" name="Google Shape;308;p48"/>
          <p:cNvSpPr txBox="1"/>
          <p:nvPr/>
        </p:nvSpPr>
        <p:spPr>
          <a:xfrm>
            <a:off x="286870" y="519954"/>
            <a:ext cx="1281952" cy="26161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   Test Case 3:</a:t>
            </a:r>
            <a:endParaRPr sz="700"/>
          </a:p>
        </p:txBody>
      </p:sp>
      <p:pic>
        <p:nvPicPr>
          <p:cNvPr descr="A screenshot of a computer code&#10;&#10;Description automatically generated" id="309" name="Google Shape;309;p48"/>
          <p:cNvPicPr preferRelativeResize="0"/>
          <p:nvPr/>
        </p:nvPicPr>
        <p:blipFill rotWithShape="1">
          <a:blip r:embed="rId3">
            <a:alphaModFix/>
          </a:blip>
          <a:srcRect b="0" l="0" r="0" t="0"/>
          <a:stretch/>
        </p:blipFill>
        <p:spPr>
          <a:xfrm>
            <a:off x="286869" y="1108265"/>
            <a:ext cx="1981200" cy="1910043"/>
          </a:xfrm>
          <a:prstGeom prst="rect">
            <a:avLst/>
          </a:prstGeom>
          <a:noFill/>
          <a:ln>
            <a:noFill/>
          </a:ln>
        </p:spPr>
      </p:pic>
      <p:pic>
        <p:nvPicPr>
          <p:cNvPr descr="A screenshot of a computer&#10;&#10;Description automatically generated" id="310" name="Google Shape;310;p48"/>
          <p:cNvPicPr preferRelativeResize="0"/>
          <p:nvPr/>
        </p:nvPicPr>
        <p:blipFill rotWithShape="1">
          <a:blip r:embed="rId4">
            <a:alphaModFix/>
          </a:blip>
          <a:srcRect b="0" l="0" r="0" t="0"/>
          <a:stretch/>
        </p:blipFill>
        <p:spPr>
          <a:xfrm>
            <a:off x="3048000" y="904874"/>
            <a:ext cx="5934636" cy="2316827"/>
          </a:xfrm>
          <a:prstGeom prst="rect">
            <a:avLst/>
          </a:prstGeom>
          <a:noFill/>
          <a:ln>
            <a:noFill/>
          </a:ln>
        </p:spPr>
      </p:pic>
      <p:sp>
        <p:nvSpPr>
          <p:cNvPr id="311" name="Google Shape;311;p48"/>
          <p:cNvSpPr txBox="1"/>
          <p:nvPr/>
        </p:nvSpPr>
        <p:spPr>
          <a:xfrm>
            <a:off x="3003177" y="519954"/>
            <a:ext cx="1568824" cy="292388"/>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chemeClr val="lt1"/>
                </a:solidFill>
                <a:latin typeface="Arial"/>
                <a:ea typeface="Arial"/>
                <a:cs typeface="Arial"/>
                <a:sym typeface="Arial"/>
              </a:rPr>
              <a:t>Output:</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315" name="Shape 315"/>
        <p:cNvGrpSpPr/>
        <p:nvPr/>
      </p:nvGrpSpPr>
      <p:grpSpPr>
        <a:xfrm>
          <a:off x="0" y="0"/>
          <a:ext cx="0" cy="0"/>
          <a:chOff x="0" y="0"/>
          <a:chExt cx="0" cy="0"/>
        </a:xfrm>
      </p:grpSpPr>
      <p:sp>
        <p:nvSpPr>
          <p:cNvPr id="316" name="Google Shape;316;p49"/>
          <p:cNvSpPr txBox="1"/>
          <p:nvPr/>
        </p:nvSpPr>
        <p:spPr>
          <a:xfrm>
            <a:off x="200575" y="227672"/>
            <a:ext cx="7306944" cy="443199"/>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4500"/>
              <a:buFont typeface="Arial"/>
              <a:buNone/>
            </a:pPr>
            <a:r>
              <a:rPr b="0" i="0" lang="en" sz="2400" u="none" cap="none" strike="noStrike">
                <a:solidFill>
                  <a:schemeClr val="lt1"/>
                </a:solidFill>
                <a:latin typeface="Arial"/>
                <a:ea typeface="Arial"/>
                <a:cs typeface="Arial"/>
                <a:sym typeface="Arial"/>
              </a:rPr>
              <a:t>Enhancement Ideas:</a:t>
            </a:r>
            <a:endParaRPr b="0" i="0" sz="2400" u="none" cap="none" strike="noStrike">
              <a:solidFill>
                <a:schemeClr val="lt1"/>
              </a:solidFill>
              <a:latin typeface="Arial"/>
              <a:ea typeface="Arial"/>
              <a:cs typeface="Arial"/>
              <a:sym typeface="Arial"/>
            </a:endParaRPr>
          </a:p>
        </p:txBody>
      </p:sp>
      <p:cxnSp>
        <p:nvCxnSpPr>
          <p:cNvPr id="317" name="Google Shape;317;p49"/>
          <p:cNvCxnSpPr/>
          <p:nvPr/>
        </p:nvCxnSpPr>
        <p:spPr>
          <a:xfrm>
            <a:off x="0" y="644661"/>
            <a:ext cx="3334354" cy="0"/>
          </a:xfrm>
          <a:prstGeom prst="straightConnector1">
            <a:avLst/>
          </a:prstGeom>
          <a:noFill/>
          <a:ln cap="flat" cmpd="sng" w="38100">
            <a:solidFill>
              <a:srgbClr val="FFFFFF"/>
            </a:solidFill>
            <a:prstDash val="solid"/>
            <a:round/>
            <a:headEnd len="sm" w="sm" type="none"/>
            <a:tailEnd len="sm" w="sm" type="none"/>
          </a:ln>
        </p:spPr>
      </p:cxnSp>
      <p:sp>
        <p:nvSpPr>
          <p:cNvPr id="318" name="Google Shape;318;p49"/>
          <p:cNvSpPr txBox="1"/>
          <p:nvPr/>
        </p:nvSpPr>
        <p:spPr>
          <a:xfrm>
            <a:off x="175147" y="894084"/>
            <a:ext cx="8319147" cy="3754874"/>
          </a:xfrm>
          <a:prstGeom prst="rect">
            <a:avLst/>
          </a:prstGeom>
          <a:noFill/>
          <a:ln>
            <a:noFill/>
          </a:ln>
        </p:spPr>
        <p:txBody>
          <a:bodyPr anchorCtr="0" anchor="t" bIns="22850" lIns="45725" spcFirstLastPara="1" rIns="45725" wrap="square" tIns="22850">
            <a:spAutoFit/>
          </a:bodyPr>
          <a:lstStyle/>
          <a:p>
            <a:pPr indent="-114300" lvl="0" marL="0" marR="0" rtl="0" algn="l">
              <a:lnSpc>
                <a:spcPct val="100000"/>
              </a:lnSpc>
              <a:spcBef>
                <a:spcPts val="0"/>
              </a:spcBef>
              <a:spcAft>
                <a:spcPts val="0"/>
              </a:spcAft>
              <a:buClr>
                <a:srgbClr val="000000"/>
              </a:buClr>
              <a:buSzPts val="1800"/>
              <a:buFont typeface="Arial"/>
              <a:buAutoNum type="arabicPeriod"/>
            </a:pPr>
            <a:r>
              <a:rPr b="0" i="0" lang="en" sz="1800" u="none" cap="none" strike="noStrike">
                <a:solidFill>
                  <a:srgbClr val="DAF000"/>
                </a:solidFill>
                <a:latin typeface="Arial"/>
                <a:ea typeface="Arial"/>
                <a:cs typeface="Arial"/>
                <a:sym typeface="Arial"/>
              </a:rPr>
              <a:t>Algorithm Optimization</a:t>
            </a:r>
            <a:r>
              <a:rPr b="0" i="0" lang="en" sz="1800" u="none" cap="none" strike="noStrike">
                <a:solidFill>
                  <a:schemeClr val="lt1"/>
                </a:solidFill>
                <a:latin typeface="Arial"/>
                <a:ea typeface="Arial"/>
                <a:cs typeface="Arial"/>
                <a:sym typeface="Arial"/>
              </a:rPr>
              <a:t>: To enhance "The Maze" problem, consider optimizing the maze-solving algorithm. Instead of relying solely on DFS, explore more sophisticated pathfinding techniques like Dijkstra's algorithm  algorithm. These advanced algorithms can offer more efficient and optimal routes to reach the destination.</a:t>
            </a:r>
            <a:endParaRPr sz="700"/>
          </a:p>
          <a:p>
            <a:pPr indent="-114300" lvl="0" marL="0" marR="0" rtl="0" algn="l">
              <a:lnSpc>
                <a:spcPct val="100000"/>
              </a:lnSpc>
              <a:spcBef>
                <a:spcPts val="0"/>
              </a:spcBef>
              <a:spcAft>
                <a:spcPts val="0"/>
              </a:spcAft>
              <a:buClr>
                <a:srgbClr val="000000"/>
              </a:buClr>
              <a:buSzPts val="1800"/>
              <a:buFont typeface="Arial"/>
              <a:buAutoNum type="arabicPeriod"/>
            </a:pPr>
            <a:r>
              <a:rPr b="0" i="0" lang="en" sz="1800" u="none" cap="none" strike="noStrike">
                <a:solidFill>
                  <a:srgbClr val="DAF000"/>
                </a:solidFill>
                <a:latin typeface="Arial"/>
                <a:ea typeface="Arial"/>
                <a:cs typeface="Arial"/>
                <a:sym typeface="Arial"/>
              </a:rPr>
              <a:t>Robust Handling of Edge Cases: </a:t>
            </a:r>
            <a:r>
              <a:rPr b="0" i="0" lang="en" sz="1800" u="none" cap="none" strike="noStrike">
                <a:solidFill>
                  <a:schemeClr val="lt1"/>
                </a:solidFill>
                <a:latin typeface="Arial"/>
                <a:ea typeface="Arial"/>
                <a:cs typeface="Arial"/>
                <a:sym typeface="Arial"/>
              </a:rPr>
              <a:t>Ensure the code gracefully handles all potential edge cases. Detect and handle invalid inputs, such as starting or destination points outside the maze boundaries or mazes without a viable path from start to destination.</a:t>
            </a:r>
            <a:endParaRPr sz="700"/>
          </a:p>
          <a:p>
            <a:pPr indent="-114300" lvl="0" marL="0" marR="0" rtl="0" algn="l">
              <a:lnSpc>
                <a:spcPct val="100000"/>
              </a:lnSpc>
              <a:spcBef>
                <a:spcPts val="0"/>
              </a:spcBef>
              <a:spcAft>
                <a:spcPts val="0"/>
              </a:spcAft>
              <a:buClr>
                <a:srgbClr val="000000"/>
              </a:buClr>
              <a:buSzPts val="1800"/>
              <a:buFont typeface="Arial"/>
              <a:buAutoNum type="arabicPeriod"/>
            </a:pPr>
            <a:r>
              <a:rPr b="0" i="0" lang="en" sz="1800" u="none" cap="none" strike="noStrike">
                <a:solidFill>
                  <a:srgbClr val="DAF000"/>
                </a:solidFill>
                <a:latin typeface="Arial"/>
                <a:ea typeface="Arial"/>
                <a:cs typeface="Arial"/>
                <a:sym typeface="Arial"/>
              </a:rPr>
              <a:t>Early Termination Implementation: </a:t>
            </a:r>
            <a:r>
              <a:rPr b="0" i="0" lang="en" sz="1800" u="none" cap="none" strike="noStrike">
                <a:solidFill>
                  <a:schemeClr val="lt1"/>
                </a:solidFill>
                <a:latin typeface="Arial"/>
                <a:ea typeface="Arial"/>
                <a:cs typeface="Arial"/>
                <a:sym typeface="Arial"/>
              </a:rPr>
              <a:t>Improve efficiency by incorporating an early termination condition in the algorithm. When it becomes apparent that there is no feasible path from the starting point to the destination, the algorithm can halt unnecessary computations, saving valuable resources.</a:t>
            </a:r>
            <a:endParaRPr sz="700"/>
          </a:p>
          <a:p>
            <a:pPr indent="0" lvl="0" marL="0" marR="0" rtl="0" algn="l">
              <a:lnSpc>
                <a:spcPct val="100000"/>
              </a:lnSpc>
              <a:spcBef>
                <a:spcPts val="0"/>
              </a:spcBef>
              <a:spcAft>
                <a:spcPts val="0"/>
              </a:spcAft>
              <a:buNone/>
            </a:pPr>
            <a:r>
              <a:t/>
            </a:r>
            <a:endParaRPr b="0" i="0" sz="7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500"/>
                                        <p:tgtEl>
                                          <p:spTgt spid="316"/>
                                        </p:tgtEl>
                                      </p:cBhvr>
                                    </p:animEffect>
                                  </p:childTnLst>
                                </p:cTn>
                              </p:par>
                              <p:par>
                                <p:cTn fill="hold" nodeType="with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500"/>
                                        <p:tgtEl>
                                          <p:spTgt spid="3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322" name="Shape 322"/>
        <p:cNvGrpSpPr/>
        <p:nvPr/>
      </p:nvGrpSpPr>
      <p:grpSpPr>
        <a:xfrm>
          <a:off x="0" y="0"/>
          <a:ext cx="0" cy="0"/>
          <a:chOff x="0" y="0"/>
          <a:chExt cx="0" cy="0"/>
        </a:xfrm>
      </p:grpSpPr>
      <p:cxnSp>
        <p:nvCxnSpPr>
          <p:cNvPr id="323" name="Google Shape;323;p50"/>
          <p:cNvCxnSpPr/>
          <p:nvPr/>
        </p:nvCxnSpPr>
        <p:spPr>
          <a:xfrm>
            <a:off x="0" y="934089"/>
            <a:ext cx="3334354" cy="0"/>
          </a:xfrm>
          <a:prstGeom prst="straightConnector1">
            <a:avLst/>
          </a:prstGeom>
          <a:noFill/>
          <a:ln cap="flat" cmpd="sng" w="38100">
            <a:solidFill>
              <a:srgbClr val="FFFFFF"/>
            </a:solidFill>
            <a:prstDash val="solid"/>
            <a:round/>
            <a:headEnd len="sm" w="sm" type="none"/>
            <a:tailEnd len="sm" w="sm" type="none"/>
          </a:ln>
        </p:spPr>
      </p:cxnSp>
      <p:sp>
        <p:nvSpPr>
          <p:cNvPr id="324" name="Google Shape;324;p50"/>
          <p:cNvSpPr txBox="1"/>
          <p:nvPr/>
        </p:nvSpPr>
        <p:spPr>
          <a:xfrm>
            <a:off x="270499" y="232227"/>
            <a:ext cx="3171481" cy="600165"/>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3600" u="none" cap="none" strike="noStrike">
                <a:solidFill>
                  <a:schemeClr val="lt1"/>
                </a:solidFill>
                <a:latin typeface="Arial"/>
                <a:ea typeface="Arial"/>
                <a:cs typeface="Arial"/>
                <a:sym typeface="Arial"/>
              </a:rPr>
              <a:t>Conclusion</a:t>
            </a:r>
            <a:endParaRPr sz="700"/>
          </a:p>
        </p:txBody>
      </p:sp>
      <p:sp>
        <p:nvSpPr>
          <p:cNvPr id="325" name="Google Shape;325;p50"/>
          <p:cNvSpPr txBox="1"/>
          <p:nvPr/>
        </p:nvSpPr>
        <p:spPr>
          <a:xfrm>
            <a:off x="270499" y="1179101"/>
            <a:ext cx="8717091" cy="3739485"/>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rgbClr val="D1D5DB"/>
                </a:solidFill>
                <a:latin typeface="Arial"/>
                <a:ea typeface="Arial"/>
                <a:cs typeface="Arial"/>
                <a:sym typeface="Arial"/>
              </a:rPr>
              <a:t>To conclude, this research endeavor was dedicated to tackling the Leetcode problem 490 - "The Maze" using a highly efficient graph-based strategy combined with backtracking techniques. Through thorough exploration of diverse algorithms and devising an optimized approach, we successfully devised a novel method for identifying valid pathways within mazes. </a:t>
            </a:r>
            <a:endParaRPr sz="700"/>
          </a:p>
          <a:p>
            <a:pPr indent="0" lvl="0" marL="0" marR="0" rtl="0" algn="l">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a:p>
            <a:pPr indent="0" lvl="0" marL="0" marR="0" rtl="0" algn="l">
              <a:lnSpc>
                <a:spcPct val="100000"/>
              </a:lnSpc>
              <a:spcBef>
                <a:spcPts val="0"/>
              </a:spcBef>
              <a:spcAft>
                <a:spcPts val="0"/>
              </a:spcAft>
              <a:buNone/>
            </a:pPr>
            <a:r>
              <a:rPr b="0" i="0" lang="en" sz="1600" u="none" cap="none" strike="noStrike">
                <a:solidFill>
                  <a:srgbClr val="D1D5DB"/>
                </a:solidFill>
                <a:latin typeface="Arial"/>
                <a:ea typeface="Arial"/>
                <a:cs typeface="Arial"/>
                <a:sym typeface="Arial"/>
              </a:rPr>
              <a:t>The results of this project highlight the efficacy of advanced pathfinding algorithms and underscore the importance of adopting a systematic problem-solving approach. Ultimately, this investigation contributes valuable knowledge to the realm of maze-solving algorithms and their practical applications.</a:t>
            </a:r>
            <a:endParaRPr sz="700"/>
          </a:p>
          <a:p>
            <a:pPr indent="0" lvl="0" marL="0" marR="0" rtl="0" algn="l">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a:p>
            <a:pPr indent="0" lvl="0" marL="0" marR="0" rtl="0" algn="l">
              <a:lnSpc>
                <a:spcPct val="100000"/>
              </a:lnSpc>
              <a:spcBef>
                <a:spcPts val="0"/>
              </a:spcBef>
              <a:spcAft>
                <a:spcPts val="0"/>
              </a:spcAft>
              <a:buNone/>
            </a:pPr>
            <a:r>
              <a:rPr b="0" i="0" lang="en" sz="1600" u="none" cap="none" strike="noStrike">
                <a:solidFill>
                  <a:srgbClr val="D1D5DB"/>
                </a:solidFill>
                <a:latin typeface="Arial"/>
                <a:ea typeface="Arial"/>
                <a:cs typeface="Arial"/>
                <a:sym typeface="Arial"/>
              </a:rPr>
              <a:t>Throughout the duration of this endeavor, we were captivated by the process of devising an ingenious solution to a real-world problem, experiencing a sense of fulfillment upon achieving exceptional performance. The process of theoretical comparison and evaluation provided valuable insights into the behavior of the algorithm, revealing its adaptability to varying maze scenarios.</a:t>
            </a:r>
            <a:endParaRPr sz="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23"/>
                                        </p:tgtEl>
                                        <p:attrNameLst>
                                          <p:attrName>style.visibility</p:attrName>
                                        </p:attrNameLst>
                                      </p:cBhvr>
                                      <p:to>
                                        <p:strVal val="visible"/>
                                      </p:to>
                                    </p:set>
                                    <p:animEffect filter="fade" transition="in">
                                      <p:cBhvr>
                                        <p:cTn dur="500"/>
                                        <p:tgtEl>
                                          <p:spTgt spid="3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994E5"/>
        </a:solidFill>
      </p:bgPr>
    </p:bg>
    <p:spTree>
      <p:nvGrpSpPr>
        <p:cNvPr id="329" name="Shape 329"/>
        <p:cNvGrpSpPr/>
        <p:nvPr/>
      </p:nvGrpSpPr>
      <p:grpSpPr>
        <a:xfrm>
          <a:off x="0" y="0"/>
          <a:ext cx="0" cy="0"/>
          <a:chOff x="0" y="0"/>
          <a:chExt cx="0" cy="0"/>
        </a:xfrm>
      </p:grpSpPr>
      <p:grpSp>
        <p:nvGrpSpPr>
          <p:cNvPr id="330" name="Google Shape;330;p51"/>
          <p:cNvGrpSpPr/>
          <p:nvPr/>
        </p:nvGrpSpPr>
        <p:grpSpPr>
          <a:xfrm>
            <a:off x="2885821" y="58347"/>
            <a:ext cx="802146" cy="385322"/>
            <a:chOff x="0" y="-9525"/>
            <a:chExt cx="812800" cy="708025"/>
          </a:xfrm>
        </p:grpSpPr>
        <p:sp>
          <p:nvSpPr>
            <p:cNvPr id="331" name="Google Shape;331;p51"/>
            <p:cNvSpPr/>
            <p:nvPr/>
          </p:nvSpPr>
          <p:spPr>
            <a:xfrm>
              <a:off x="0" y="0"/>
              <a:ext cx="812800" cy="698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00000">
                <a:alpha val="0"/>
              </a:srgbClr>
            </a:solidFill>
            <a:ln cap="flat" cmpd="sng" w="66675">
              <a:solidFill>
                <a:srgbClr val="FFFFFF"/>
              </a:solidFill>
              <a:prstDash val="solid"/>
              <a:round/>
              <a:headEnd len="sm" w="sm" type="none"/>
              <a:tailEnd len="sm" w="sm" type="none"/>
            </a:ln>
          </p:spPr>
        </p:sp>
        <p:sp>
          <p:nvSpPr>
            <p:cNvPr id="332" name="Google Shape;332;p51"/>
            <p:cNvSpPr txBox="1"/>
            <p:nvPr/>
          </p:nvSpPr>
          <p:spPr>
            <a:xfrm>
              <a:off x="114300" y="-9525"/>
              <a:ext cx="584200" cy="708025"/>
            </a:xfrm>
            <a:prstGeom prst="rect">
              <a:avLst/>
            </a:prstGeom>
            <a:noFill/>
            <a:ln>
              <a:noFill/>
            </a:ln>
          </p:spPr>
          <p:txBody>
            <a:bodyPr anchorCtr="0" anchor="ctr" bIns="25400" lIns="25400" spcFirstLastPara="1" rIns="25400" wrap="square" tIns="25400">
              <a:noAutofit/>
            </a:bodyPr>
            <a:lstStyle/>
            <a:p>
              <a:pPr indent="0" lvl="0" marL="0" marR="0" rtl="0" algn="ctr">
                <a:lnSpc>
                  <a:spcPct val="120000"/>
                </a:lnSpc>
                <a:spcBef>
                  <a:spcPts val="0"/>
                </a:spcBef>
                <a:spcAft>
                  <a:spcPts val="0"/>
                </a:spcAft>
                <a:buClr>
                  <a:srgbClr val="000000"/>
                </a:buClr>
                <a:buSzPts val="1600"/>
                <a:buFont typeface="Arial"/>
                <a:buNone/>
              </a:pPr>
              <a:r>
                <a:rPr b="0" i="0" lang="en" sz="1600" u="none" cap="none" strike="noStrike">
                  <a:solidFill>
                    <a:srgbClr val="FFFFFF"/>
                  </a:solidFill>
                  <a:latin typeface="Libre Franklin Light"/>
                  <a:ea typeface="Libre Franklin Light"/>
                  <a:cs typeface="Libre Franklin Light"/>
                  <a:sym typeface="Libre Franklin Light"/>
                </a:rPr>
                <a:t>01.</a:t>
              </a:r>
              <a:endParaRPr b="0" i="0" sz="700" u="none" cap="none" strike="noStrike">
                <a:solidFill>
                  <a:srgbClr val="000000"/>
                </a:solidFill>
                <a:latin typeface="Arial"/>
                <a:ea typeface="Arial"/>
                <a:cs typeface="Arial"/>
                <a:sym typeface="Arial"/>
              </a:endParaRPr>
            </a:p>
          </p:txBody>
        </p:sp>
      </p:grpSp>
      <p:grpSp>
        <p:nvGrpSpPr>
          <p:cNvPr id="333" name="Google Shape;333;p51"/>
          <p:cNvGrpSpPr/>
          <p:nvPr/>
        </p:nvGrpSpPr>
        <p:grpSpPr>
          <a:xfrm>
            <a:off x="88807" y="145399"/>
            <a:ext cx="2810804" cy="4852701"/>
            <a:chOff x="0" y="0"/>
            <a:chExt cx="635000" cy="891270"/>
          </a:xfrm>
        </p:grpSpPr>
        <p:sp>
          <p:nvSpPr>
            <p:cNvPr id="334" name="Google Shape;334;p51"/>
            <p:cNvSpPr/>
            <p:nvPr/>
          </p:nvSpPr>
          <p:spPr>
            <a:xfrm>
              <a:off x="0" y="0"/>
              <a:ext cx="606628" cy="891270"/>
            </a:xfrm>
            <a:custGeom>
              <a:rect b="b" l="l" r="r" t="t"/>
              <a:pathLst>
                <a:path extrusionOk="0" h="891270" w="606628">
                  <a:moveTo>
                    <a:pt x="606628" y="0"/>
                  </a:moveTo>
                  <a:lnTo>
                    <a:pt x="606628" y="776970"/>
                  </a:lnTo>
                  <a:lnTo>
                    <a:pt x="303314" y="891270"/>
                  </a:lnTo>
                  <a:lnTo>
                    <a:pt x="0" y="776970"/>
                  </a:lnTo>
                  <a:lnTo>
                    <a:pt x="0" y="0"/>
                  </a:lnTo>
                  <a:lnTo>
                    <a:pt x="606628" y="0"/>
                  </a:lnTo>
                  <a:close/>
                </a:path>
              </a:pathLst>
            </a:custGeom>
            <a:solidFill>
              <a:srgbClr val="014E97"/>
            </a:solidFill>
            <a:ln>
              <a:noFill/>
            </a:ln>
          </p:spPr>
        </p:sp>
        <p:sp>
          <p:nvSpPr>
            <p:cNvPr id="335" name="Google Shape;335;p51"/>
            <p:cNvSpPr txBox="1"/>
            <p:nvPr/>
          </p:nvSpPr>
          <p:spPr>
            <a:xfrm>
              <a:off x="0" y="40766"/>
              <a:ext cx="635000" cy="657734"/>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Clr>
                  <a:srgbClr val="000000"/>
                </a:buClr>
                <a:buSzPts val="900"/>
                <a:buFont typeface="Arial"/>
                <a:buNone/>
              </a:pPr>
              <a:r>
                <a:rPr b="0" i="0" lang="en" sz="3600" u="none" cap="none" strike="noStrike">
                  <a:solidFill>
                    <a:schemeClr val="lt1"/>
                  </a:solidFill>
                  <a:latin typeface="Calibri"/>
                  <a:ea typeface="Calibri"/>
                  <a:cs typeface="Calibri"/>
                  <a:sym typeface="Calibri"/>
                </a:rPr>
                <a:t>Bibliography</a:t>
              </a:r>
              <a:endParaRPr b="0" i="0" sz="3600" u="none" cap="none" strike="noStrike">
                <a:solidFill>
                  <a:schemeClr val="lt1"/>
                </a:solidFill>
                <a:latin typeface="Calibri"/>
                <a:ea typeface="Calibri"/>
                <a:cs typeface="Calibri"/>
                <a:sym typeface="Calibri"/>
              </a:endParaRPr>
            </a:p>
          </p:txBody>
        </p:sp>
      </p:grpSp>
      <p:grpSp>
        <p:nvGrpSpPr>
          <p:cNvPr id="336" name="Google Shape;336;p51"/>
          <p:cNvGrpSpPr/>
          <p:nvPr/>
        </p:nvGrpSpPr>
        <p:grpSpPr>
          <a:xfrm>
            <a:off x="2872030" y="609230"/>
            <a:ext cx="802146" cy="380138"/>
            <a:chOff x="0" y="-9525"/>
            <a:chExt cx="812800" cy="708025"/>
          </a:xfrm>
        </p:grpSpPr>
        <p:sp>
          <p:nvSpPr>
            <p:cNvPr id="337" name="Google Shape;337;p51"/>
            <p:cNvSpPr/>
            <p:nvPr/>
          </p:nvSpPr>
          <p:spPr>
            <a:xfrm>
              <a:off x="0" y="0"/>
              <a:ext cx="812800" cy="698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00000">
                <a:alpha val="0"/>
              </a:srgbClr>
            </a:solidFill>
            <a:ln cap="flat" cmpd="sng" w="66675">
              <a:solidFill>
                <a:srgbClr val="FFFFFF"/>
              </a:solidFill>
              <a:prstDash val="solid"/>
              <a:round/>
              <a:headEnd len="sm" w="sm" type="none"/>
              <a:tailEnd len="sm" w="sm" type="none"/>
            </a:ln>
          </p:spPr>
        </p:sp>
        <p:sp>
          <p:nvSpPr>
            <p:cNvPr id="338" name="Google Shape;338;p51"/>
            <p:cNvSpPr txBox="1"/>
            <p:nvPr/>
          </p:nvSpPr>
          <p:spPr>
            <a:xfrm>
              <a:off x="114300" y="-9525"/>
              <a:ext cx="584200" cy="708025"/>
            </a:xfrm>
            <a:prstGeom prst="rect">
              <a:avLst/>
            </a:prstGeom>
            <a:noFill/>
            <a:ln>
              <a:noFill/>
            </a:ln>
          </p:spPr>
          <p:txBody>
            <a:bodyPr anchorCtr="0" anchor="ctr" bIns="25400" lIns="25400" spcFirstLastPara="1" rIns="25400" wrap="square" tIns="25400">
              <a:noAutofit/>
            </a:bodyPr>
            <a:lstStyle/>
            <a:p>
              <a:pPr indent="0" lvl="0" marL="0" marR="0" rtl="0" algn="ctr">
                <a:lnSpc>
                  <a:spcPct val="120000"/>
                </a:lnSpc>
                <a:spcBef>
                  <a:spcPts val="0"/>
                </a:spcBef>
                <a:spcAft>
                  <a:spcPts val="0"/>
                </a:spcAft>
                <a:buClr>
                  <a:srgbClr val="000000"/>
                </a:buClr>
                <a:buSzPts val="1600"/>
                <a:buFont typeface="Arial"/>
                <a:buNone/>
              </a:pPr>
              <a:r>
                <a:rPr b="0" i="0" lang="en" sz="1600" u="none" cap="none" strike="noStrike">
                  <a:solidFill>
                    <a:srgbClr val="FFFFFF"/>
                  </a:solidFill>
                  <a:latin typeface="Libre Franklin Light"/>
                  <a:ea typeface="Libre Franklin Light"/>
                  <a:cs typeface="Libre Franklin Light"/>
                  <a:sym typeface="Libre Franklin Light"/>
                </a:rPr>
                <a:t>02.</a:t>
              </a:r>
              <a:endParaRPr b="0" i="0" sz="700" u="none" cap="none" strike="noStrike">
                <a:solidFill>
                  <a:srgbClr val="000000"/>
                </a:solidFill>
                <a:latin typeface="Arial"/>
                <a:ea typeface="Arial"/>
                <a:cs typeface="Arial"/>
                <a:sym typeface="Arial"/>
              </a:endParaRPr>
            </a:p>
          </p:txBody>
        </p:sp>
      </p:grpSp>
      <p:grpSp>
        <p:nvGrpSpPr>
          <p:cNvPr id="339" name="Google Shape;339;p51"/>
          <p:cNvGrpSpPr/>
          <p:nvPr/>
        </p:nvGrpSpPr>
        <p:grpSpPr>
          <a:xfrm>
            <a:off x="2892716" y="1230186"/>
            <a:ext cx="802146" cy="375024"/>
            <a:chOff x="0" y="-9525"/>
            <a:chExt cx="812800" cy="708025"/>
          </a:xfrm>
        </p:grpSpPr>
        <p:sp>
          <p:nvSpPr>
            <p:cNvPr id="340" name="Google Shape;340;p51"/>
            <p:cNvSpPr/>
            <p:nvPr/>
          </p:nvSpPr>
          <p:spPr>
            <a:xfrm>
              <a:off x="0" y="0"/>
              <a:ext cx="812800" cy="698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00000">
                <a:alpha val="0"/>
              </a:srgbClr>
            </a:solidFill>
            <a:ln cap="flat" cmpd="sng" w="66675">
              <a:solidFill>
                <a:srgbClr val="FFFFFF"/>
              </a:solidFill>
              <a:prstDash val="solid"/>
              <a:round/>
              <a:headEnd len="sm" w="sm" type="none"/>
              <a:tailEnd len="sm" w="sm" type="none"/>
            </a:ln>
          </p:spPr>
        </p:sp>
        <p:sp>
          <p:nvSpPr>
            <p:cNvPr id="341" name="Google Shape;341;p51"/>
            <p:cNvSpPr txBox="1"/>
            <p:nvPr/>
          </p:nvSpPr>
          <p:spPr>
            <a:xfrm>
              <a:off x="114300" y="-9525"/>
              <a:ext cx="584200" cy="708025"/>
            </a:xfrm>
            <a:prstGeom prst="rect">
              <a:avLst/>
            </a:prstGeom>
            <a:noFill/>
            <a:ln>
              <a:noFill/>
            </a:ln>
          </p:spPr>
          <p:txBody>
            <a:bodyPr anchorCtr="0" anchor="ctr" bIns="25400" lIns="25400" spcFirstLastPara="1" rIns="25400" wrap="square" tIns="25400">
              <a:noAutofit/>
            </a:bodyPr>
            <a:lstStyle/>
            <a:p>
              <a:pPr indent="0" lvl="0" marL="0" marR="0" rtl="0" algn="ctr">
                <a:lnSpc>
                  <a:spcPct val="120000"/>
                </a:lnSpc>
                <a:spcBef>
                  <a:spcPts val="0"/>
                </a:spcBef>
                <a:spcAft>
                  <a:spcPts val="0"/>
                </a:spcAft>
                <a:buClr>
                  <a:srgbClr val="000000"/>
                </a:buClr>
                <a:buSzPts val="1600"/>
                <a:buFont typeface="Arial"/>
                <a:buNone/>
              </a:pPr>
              <a:r>
                <a:rPr b="0" i="0" lang="en" sz="1600" u="none" cap="none" strike="noStrike">
                  <a:solidFill>
                    <a:srgbClr val="FFFFFF"/>
                  </a:solidFill>
                  <a:latin typeface="Libre Franklin Light"/>
                  <a:ea typeface="Libre Franklin Light"/>
                  <a:cs typeface="Libre Franklin Light"/>
                  <a:sym typeface="Libre Franklin Light"/>
                </a:rPr>
                <a:t>03.</a:t>
              </a:r>
              <a:endParaRPr b="0" i="0" sz="700" u="none" cap="none" strike="noStrike">
                <a:solidFill>
                  <a:srgbClr val="000000"/>
                </a:solidFill>
                <a:latin typeface="Arial"/>
                <a:ea typeface="Arial"/>
                <a:cs typeface="Arial"/>
                <a:sym typeface="Arial"/>
              </a:endParaRPr>
            </a:p>
          </p:txBody>
        </p:sp>
      </p:grpSp>
      <p:grpSp>
        <p:nvGrpSpPr>
          <p:cNvPr id="342" name="Google Shape;342;p51"/>
          <p:cNvGrpSpPr/>
          <p:nvPr/>
        </p:nvGrpSpPr>
        <p:grpSpPr>
          <a:xfrm>
            <a:off x="2899611" y="1824928"/>
            <a:ext cx="802146" cy="369979"/>
            <a:chOff x="0" y="-9525"/>
            <a:chExt cx="812800" cy="708025"/>
          </a:xfrm>
        </p:grpSpPr>
        <p:sp>
          <p:nvSpPr>
            <p:cNvPr id="343" name="Google Shape;343;p51"/>
            <p:cNvSpPr/>
            <p:nvPr/>
          </p:nvSpPr>
          <p:spPr>
            <a:xfrm>
              <a:off x="0" y="0"/>
              <a:ext cx="812800" cy="698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00000">
                <a:alpha val="0"/>
              </a:srgbClr>
            </a:solidFill>
            <a:ln cap="flat" cmpd="sng" w="66675">
              <a:solidFill>
                <a:srgbClr val="FFFFFF"/>
              </a:solidFill>
              <a:prstDash val="solid"/>
              <a:round/>
              <a:headEnd len="sm" w="sm" type="none"/>
              <a:tailEnd len="sm" w="sm" type="none"/>
            </a:ln>
          </p:spPr>
        </p:sp>
        <p:sp>
          <p:nvSpPr>
            <p:cNvPr id="344" name="Google Shape;344;p51"/>
            <p:cNvSpPr txBox="1"/>
            <p:nvPr/>
          </p:nvSpPr>
          <p:spPr>
            <a:xfrm>
              <a:off x="114300" y="-9525"/>
              <a:ext cx="584200" cy="708025"/>
            </a:xfrm>
            <a:prstGeom prst="rect">
              <a:avLst/>
            </a:prstGeom>
            <a:noFill/>
            <a:ln>
              <a:noFill/>
            </a:ln>
          </p:spPr>
          <p:txBody>
            <a:bodyPr anchorCtr="0" anchor="ctr" bIns="25400" lIns="25400" spcFirstLastPara="1" rIns="25400" wrap="square" tIns="25400">
              <a:noAutofit/>
            </a:bodyPr>
            <a:lstStyle/>
            <a:p>
              <a:pPr indent="0" lvl="0" marL="0" marR="0" rtl="0" algn="ctr">
                <a:lnSpc>
                  <a:spcPct val="120000"/>
                </a:lnSpc>
                <a:spcBef>
                  <a:spcPts val="0"/>
                </a:spcBef>
                <a:spcAft>
                  <a:spcPts val="0"/>
                </a:spcAft>
                <a:buClr>
                  <a:srgbClr val="000000"/>
                </a:buClr>
                <a:buSzPts val="1600"/>
                <a:buFont typeface="Arial"/>
                <a:buNone/>
              </a:pPr>
              <a:r>
                <a:rPr b="0" i="0" lang="en" sz="1600" u="none" cap="none" strike="noStrike">
                  <a:solidFill>
                    <a:srgbClr val="FFFFFF"/>
                  </a:solidFill>
                  <a:latin typeface="Libre Franklin Light"/>
                  <a:ea typeface="Libre Franklin Light"/>
                  <a:cs typeface="Libre Franklin Light"/>
                  <a:sym typeface="Libre Franklin Light"/>
                </a:rPr>
                <a:t>04.</a:t>
              </a:r>
              <a:endParaRPr b="0" i="0" sz="700" u="none" cap="none" strike="noStrike">
                <a:solidFill>
                  <a:srgbClr val="000000"/>
                </a:solidFill>
                <a:latin typeface="Arial"/>
                <a:ea typeface="Arial"/>
                <a:cs typeface="Arial"/>
                <a:sym typeface="Arial"/>
              </a:endParaRPr>
            </a:p>
          </p:txBody>
        </p:sp>
      </p:grpSp>
      <p:sp>
        <p:nvSpPr>
          <p:cNvPr id="345" name="Google Shape;345;p51"/>
          <p:cNvSpPr txBox="1"/>
          <p:nvPr/>
        </p:nvSpPr>
        <p:spPr>
          <a:xfrm>
            <a:off x="3948830" y="63531"/>
            <a:ext cx="5106363" cy="477054"/>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400" u="sng" cap="none" strike="noStrike">
                <a:solidFill>
                  <a:schemeClr val="lt1"/>
                </a:solidFill>
                <a:latin typeface="Arial"/>
                <a:ea typeface="Arial"/>
                <a:cs typeface="Arial"/>
                <a:sym typeface="Arial"/>
                <a:hlinkClick r:id="rId3">
                  <a:extLst>
                    <a:ext uri="{A12FA001-AC4F-418D-AE19-62706E023703}">
                      <ahyp:hlinkClr val="tx"/>
                    </a:ext>
                  </a:extLst>
                </a:hlinkClick>
              </a:rPr>
              <a:t>https://hc.labnet.sfbu.edu/~henry/npu/classes/introjava/project/slide/structure.html</a:t>
            </a:r>
            <a:endParaRPr b="0" i="0" sz="1400" u="sng" cap="none" strike="noStrike">
              <a:solidFill>
                <a:schemeClr val="lt1"/>
              </a:solidFill>
              <a:latin typeface="Arial"/>
              <a:ea typeface="Arial"/>
              <a:cs typeface="Arial"/>
              <a:sym typeface="Arial"/>
            </a:endParaRPr>
          </a:p>
        </p:txBody>
      </p:sp>
      <p:grpSp>
        <p:nvGrpSpPr>
          <p:cNvPr id="346" name="Google Shape;346;p51"/>
          <p:cNvGrpSpPr/>
          <p:nvPr/>
        </p:nvGrpSpPr>
        <p:grpSpPr>
          <a:xfrm>
            <a:off x="2892716" y="4355718"/>
            <a:ext cx="802146" cy="360093"/>
            <a:chOff x="0" y="-9525"/>
            <a:chExt cx="812800" cy="708025"/>
          </a:xfrm>
        </p:grpSpPr>
        <p:sp>
          <p:nvSpPr>
            <p:cNvPr id="347" name="Google Shape;347;p51"/>
            <p:cNvSpPr/>
            <p:nvPr/>
          </p:nvSpPr>
          <p:spPr>
            <a:xfrm>
              <a:off x="0" y="0"/>
              <a:ext cx="812800" cy="698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00000">
                <a:alpha val="0"/>
              </a:srgbClr>
            </a:solidFill>
            <a:ln cap="flat" cmpd="sng" w="66675">
              <a:solidFill>
                <a:srgbClr val="FFFFFF"/>
              </a:solidFill>
              <a:prstDash val="solid"/>
              <a:round/>
              <a:headEnd len="sm" w="sm" type="none"/>
              <a:tailEnd len="sm" w="sm" type="none"/>
            </a:ln>
          </p:spPr>
        </p:sp>
        <p:sp>
          <p:nvSpPr>
            <p:cNvPr id="348" name="Google Shape;348;p51"/>
            <p:cNvSpPr txBox="1"/>
            <p:nvPr/>
          </p:nvSpPr>
          <p:spPr>
            <a:xfrm>
              <a:off x="114300" y="-9525"/>
              <a:ext cx="584200" cy="708025"/>
            </a:xfrm>
            <a:prstGeom prst="rect">
              <a:avLst/>
            </a:prstGeom>
            <a:noFill/>
            <a:ln>
              <a:noFill/>
            </a:ln>
          </p:spPr>
          <p:txBody>
            <a:bodyPr anchorCtr="0" anchor="ctr" bIns="25400" lIns="25400" spcFirstLastPara="1" rIns="25400" wrap="square" tIns="25400">
              <a:noAutofit/>
            </a:bodyPr>
            <a:lstStyle/>
            <a:p>
              <a:pPr indent="0" lvl="0" marL="0" marR="0" rtl="0" algn="ctr">
                <a:lnSpc>
                  <a:spcPct val="120000"/>
                </a:lnSpc>
                <a:spcBef>
                  <a:spcPts val="0"/>
                </a:spcBef>
                <a:spcAft>
                  <a:spcPts val="0"/>
                </a:spcAft>
                <a:buClr>
                  <a:srgbClr val="000000"/>
                </a:buClr>
                <a:buSzPts val="1600"/>
                <a:buFont typeface="Arial"/>
                <a:buNone/>
              </a:pPr>
              <a:r>
                <a:rPr b="0" i="0" lang="en" sz="1600" u="none" cap="none" strike="noStrike">
                  <a:solidFill>
                    <a:srgbClr val="FFFFFF"/>
                  </a:solidFill>
                  <a:latin typeface="Libre Franklin Light"/>
                  <a:ea typeface="Libre Franklin Light"/>
                  <a:cs typeface="Libre Franklin Light"/>
                  <a:sym typeface="Libre Franklin Light"/>
                </a:rPr>
                <a:t>08.</a:t>
              </a:r>
              <a:endParaRPr b="0" i="0" sz="700" u="none" cap="none" strike="noStrike">
                <a:solidFill>
                  <a:srgbClr val="000000"/>
                </a:solidFill>
                <a:latin typeface="Arial"/>
                <a:ea typeface="Arial"/>
                <a:cs typeface="Arial"/>
                <a:sym typeface="Arial"/>
              </a:endParaRPr>
            </a:p>
          </p:txBody>
        </p:sp>
      </p:grpSp>
      <p:grpSp>
        <p:nvGrpSpPr>
          <p:cNvPr id="349" name="Google Shape;349;p51"/>
          <p:cNvGrpSpPr/>
          <p:nvPr/>
        </p:nvGrpSpPr>
        <p:grpSpPr>
          <a:xfrm>
            <a:off x="2899611" y="2451399"/>
            <a:ext cx="802146" cy="369980"/>
            <a:chOff x="0" y="-9525"/>
            <a:chExt cx="812800" cy="708025"/>
          </a:xfrm>
        </p:grpSpPr>
        <p:sp>
          <p:nvSpPr>
            <p:cNvPr id="350" name="Google Shape;350;p51"/>
            <p:cNvSpPr/>
            <p:nvPr/>
          </p:nvSpPr>
          <p:spPr>
            <a:xfrm>
              <a:off x="0" y="0"/>
              <a:ext cx="812800" cy="698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00000">
                <a:alpha val="0"/>
              </a:srgbClr>
            </a:solidFill>
            <a:ln cap="flat" cmpd="sng" w="66675">
              <a:solidFill>
                <a:srgbClr val="FFFFFF"/>
              </a:solidFill>
              <a:prstDash val="solid"/>
              <a:round/>
              <a:headEnd len="sm" w="sm" type="none"/>
              <a:tailEnd len="sm" w="sm" type="none"/>
            </a:ln>
          </p:spPr>
        </p:sp>
        <p:sp>
          <p:nvSpPr>
            <p:cNvPr id="351" name="Google Shape;351;p51"/>
            <p:cNvSpPr txBox="1"/>
            <p:nvPr/>
          </p:nvSpPr>
          <p:spPr>
            <a:xfrm>
              <a:off x="114300" y="-9525"/>
              <a:ext cx="584200" cy="708025"/>
            </a:xfrm>
            <a:prstGeom prst="rect">
              <a:avLst/>
            </a:prstGeom>
            <a:noFill/>
            <a:ln>
              <a:noFill/>
            </a:ln>
          </p:spPr>
          <p:txBody>
            <a:bodyPr anchorCtr="0" anchor="ctr" bIns="25400" lIns="25400" spcFirstLastPara="1" rIns="25400" wrap="square" tIns="25400">
              <a:noAutofit/>
            </a:bodyPr>
            <a:lstStyle/>
            <a:p>
              <a:pPr indent="0" lvl="0" marL="0" marR="0" rtl="0" algn="ctr">
                <a:lnSpc>
                  <a:spcPct val="120000"/>
                </a:lnSpc>
                <a:spcBef>
                  <a:spcPts val="0"/>
                </a:spcBef>
                <a:spcAft>
                  <a:spcPts val="0"/>
                </a:spcAft>
                <a:buClr>
                  <a:srgbClr val="000000"/>
                </a:buClr>
                <a:buSzPts val="1600"/>
                <a:buFont typeface="Arial"/>
                <a:buNone/>
              </a:pPr>
              <a:r>
                <a:rPr b="0" i="0" lang="en" sz="1600" u="none" cap="none" strike="noStrike">
                  <a:solidFill>
                    <a:srgbClr val="FFFFFF"/>
                  </a:solidFill>
                  <a:latin typeface="Libre Franklin Light"/>
                  <a:ea typeface="Libre Franklin Light"/>
                  <a:cs typeface="Libre Franklin Light"/>
                  <a:sym typeface="Libre Franklin Light"/>
                </a:rPr>
                <a:t>05.</a:t>
              </a:r>
              <a:endParaRPr b="0" i="0" sz="700" u="none" cap="none" strike="noStrike">
                <a:solidFill>
                  <a:srgbClr val="000000"/>
                </a:solidFill>
                <a:latin typeface="Arial"/>
                <a:ea typeface="Arial"/>
                <a:cs typeface="Arial"/>
                <a:sym typeface="Arial"/>
              </a:endParaRPr>
            </a:p>
          </p:txBody>
        </p:sp>
      </p:grpSp>
      <p:grpSp>
        <p:nvGrpSpPr>
          <p:cNvPr id="352" name="Google Shape;352;p51"/>
          <p:cNvGrpSpPr/>
          <p:nvPr/>
        </p:nvGrpSpPr>
        <p:grpSpPr>
          <a:xfrm>
            <a:off x="2905154" y="3087834"/>
            <a:ext cx="802146" cy="369979"/>
            <a:chOff x="0" y="-9525"/>
            <a:chExt cx="812800" cy="708025"/>
          </a:xfrm>
        </p:grpSpPr>
        <p:sp>
          <p:nvSpPr>
            <p:cNvPr id="353" name="Google Shape;353;p51"/>
            <p:cNvSpPr/>
            <p:nvPr/>
          </p:nvSpPr>
          <p:spPr>
            <a:xfrm>
              <a:off x="0" y="0"/>
              <a:ext cx="812800" cy="698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00000">
                <a:alpha val="0"/>
              </a:srgbClr>
            </a:solidFill>
            <a:ln cap="flat" cmpd="sng" w="66675">
              <a:solidFill>
                <a:srgbClr val="FFFFFF"/>
              </a:solidFill>
              <a:prstDash val="solid"/>
              <a:round/>
              <a:headEnd len="sm" w="sm" type="none"/>
              <a:tailEnd len="sm" w="sm" type="none"/>
            </a:ln>
          </p:spPr>
        </p:sp>
        <p:sp>
          <p:nvSpPr>
            <p:cNvPr id="354" name="Google Shape;354;p51"/>
            <p:cNvSpPr txBox="1"/>
            <p:nvPr/>
          </p:nvSpPr>
          <p:spPr>
            <a:xfrm>
              <a:off x="114300" y="-9525"/>
              <a:ext cx="584200" cy="708025"/>
            </a:xfrm>
            <a:prstGeom prst="rect">
              <a:avLst/>
            </a:prstGeom>
            <a:noFill/>
            <a:ln>
              <a:noFill/>
            </a:ln>
          </p:spPr>
          <p:txBody>
            <a:bodyPr anchorCtr="0" anchor="ctr" bIns="25400" lIns="25400" spcFirstLastPara="1" rIns="25400" wrap="square" tIns="25400">
              <a:noAutofit/>
            </a:bodyPr>
            <a:lstStyle/>
            <a:p>
              <a:pPr indent="0" lvl="0" marL="0" marR="0" rtl="0" algn="ctr">
                <a:lnSpc>
                  <a:spcPct val="120000"/>
                </a:lnSpc>
                <a:spcBef>
                  <a:spcPts val="0"/>
                </a:spcBef>
                <a:spcAft>
                  <a:spcPts val="0"/>
                </a:spcAft>
                <a:buClr>
                  <a:srgbClr val="000000"/>
                </a:buClr>
                <a:buSzPts val="1600"/>
                <a:buFont typeface="Arial"/>
                <a:buNone/>
              </a:pPr>
              <a:r>
                <a:rPr b="0" i="0" lang="en" sz="1600" u="none" cap="none" strike="noStrike">
                  <a:solidFill>
                    <a:srgbClr val="FFFFFF"/>
                  </a:solidFill>
                  <a:latin typeface="Libre Franklin Light"/>
                  <a:ea typeface="Libre Franklin Light"/>
                  <a:cs typeface="Libre Franklin Light"/>
                  <a:sym typeface="Libre Franklin Light"/>
                </a:rPr>
                <a:t>06.</a:t>
              </a:r>
              <a:endParaRPr b="0" i="0" sz="700" u="none" cap="none" strike="noStrike">
                <a:solidFill>
                  <a:srgbClr val="000000"/>
                </a:solidFill>
                <a:latin typeface="Arial"/>
                <a:ea typeface="Arial"/>
                <a:cs typeface="Arial"/>
                <a:sym typeface="Arial"/>
              </a:endParaRPr>
            </a:p>
          </p:txBody>
        </p:sp>
      </p:grpSp>
      <p:grpSp>
        <p:nvGrpSpPr>
          <p:cNvPr id="355" name="Google Shape;355;p51"/>
          <p:cNvGrpSpPr/>
          <p:nvPr/>
        </p:nvGrpSpPr>
        <p:grpSpPr>
          <a:xfrm>
            <a:off x="2905154" y="3729246"/>
            <a:ext cx="802146" cy="365003"/>
            <a:chOff x="0" y="-9525"/>
            <a:chExt cx="812800" cy="708025"/>
          </a:xfrm>
        </p:grpSpPr>
        <p:sp>
          <p:nvSpPr>
            <p:cNvPr id="356" name="Google Shape;356;p51"/>
            <p:cNvSpPr/>
            <p:nvPr/>
          </p:nvSpPr>
          <p:spPr>
            <a:xfrm>
              <a:off x="0" y="0"/>
              <a:ext cx="812800" cy="698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00000">
                <a:alpha val="0"/>
              </a:srgbClr>
            </a:solidFill>
            <a:ln cap="flat" cmpd="sng" w="66675">
              <a:solidFill>
                <a:srgbClr val="FFFFFF"/>
              </a:solidFill>
              <a:prstDash val="solid"/>
              <a:round/>
              <a:headEnd len="sm" w="sm" type="none"/>
              <a:tailEnd len="sm" w="sm" type="none"/>
            </a:ln>
          </p:spPr>
        </p:sp>
        <p:sp>
          <p:nvSpPr>
            <p:cNvPr id="357" name="Google Shape;357;p51"/>
            <p:cNvSpPr txBox="1"/>
            <p:nvPr/>
          </p:nvSpPr>
          <p:spPr>
            <a:xfrm>
              <a:off x="114300" y="-9525"/>
              <a:ext cx="584200" cy="708025"/>
            </a:xfrm>
            <a:prstGeom prst="rect">
              <a:avLst/>
            </a:prstGeom>
            <a:noFill/>
            <a:ln>
              <a:noFill/>
            </a:ln>
          </p:spPr>
          <p:txBody>
            <a:bodyPr anchorCtr="0" anchor="ctr" bIns="25400" lIns="25400" spcFirstLastPara="1" rIns="25400" wrap="square" tIns="25400">
              <a:noAutofit/>
            </a:bodyPr>
            <a:lstStyle/>
            <a:p>
              <a:pPr indent="0" lvl="0" marL="0" marR="0" rtl="0" algn="ctr">
                <a:lnSpc>
                  <a:spcPct val="120000"/>
                </a:lnSpc>
                <a:spcBef>
                  <a:spcPts val="0"/>
                </a:spcBef>
                <a:spcAft>
                  <a:spcPts val="0"/>
                </a:spcAft>
                <a:buClr>
                  <a:srgbClr val="000000"/>
                </a:buClr>
                <a:buSzPts val="1600"/>
                <a:buFont typeface="Arial"/>
                <a:buNone/>
              </a:pPr>
              <a:r>
                <a:rPr b="0" i="0" lang="en" sz="1600" u="none" cap="none" strike="noStrike">
                  <a:solidFill>
                    <a:srgbClr val="FFFFFF"/>
                  </a:solidFill>
                  <a:latin typeface="Libre Franklin Light"/>
                  <a:ea typeface="Libre Franklin Light"/>
                  <a:cs typeface="Libre Franklin Light"/>
                  <a:sym typeface="Libre Franklin Light"/>
                </a:rPr>
                <a:t>07.</a:t>
              </a:r>
              <a:endParaRPr b="0" i="0" sz="700" u="none" cap="none" strike="noStrike">
                <a:solidFill>
                  <a:srgbClr val="000000"/>
                </a:solidFill>
                <a:latin typeface="Arial"/>
                <a:ea typeface="Arial"/>
                <a:cs typeface="Arial"/>
                <a:sym typeface="Arial"/>
              </a:endParaRPr>
            </a:p>
          </p:txBody>
        </p:sp>
      </p:grpSp>
      <p:sp>
        <p:nvSpPr>
          <p:cNvPr id="358" name="Google Shape;358;p51"/>
          <p:cNvSpPr txBox="1"/>
          <p:nvPr/>
        </p:nvSpPr>
        <p:spPr>
          <a:xfrm>
            <a:off x="3948830" y="621996"/>
            <a:ext cx="5106363" cy="477053"/>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400" u="sng" cap="none" strike="noStrike">
                <a:solidFill>
                  <a:schemeClr val="lt1"/>
                </a:solidFill>
                <a:latin typeface="Arial"/>
                <a:ea typeface="Arial"/>
                <a:cs typeface="Arial"/>
                <a:sym typeface="Arial"/>
                <a:hlinkClick r:id="rId4">
                  <a:extLst>
                    <a:ext uri="{A12FA001-AC4F-418D-AE19-62706E023703}">
                      <ahyp:hlinkClr val="tx"/>
                    </a:ext>
                  </a:extLst>
                </a:hlinkClick>
              </a:rPr>
              <a:t>https://medium.com/tech-life-fun/leet-code-490-the-maze-graphical-explained-python3-solution-b4369bbf4050</a:t>
            </a:r>
            <a:endParaRPr b="0" i="0" sz="1400" u="none" cap="none" strike="noStrike">
              <a:solidFill>
                <a:schemeClr val="lt1"/>
              </a:solidFill>
              <a:latin typeface="Arial"/>
              <a:ea typeface="Arial"/>
              <a:cs typeface="Arial"/>
              <a:sym typeface="Arial"/>
            </a:endParaRPr>
          </a:p>
        </p:txBody>
      </p:sp>
      <p:sp>
        <p:nvSpPr>
          <p:cNvPr id="359" name="Google Shape;359;p51"/>
          <p:cNvSpPr txBox="1"/>
          <p:nvPr/>
        </p:nvSpPr>
        <p:spPr>
          <a:xfrm>
            <a:off x="3948830" y="1235231"/>
            <a:ext cx="5106363" cy="477054"/>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400" u="sng" cap="none" strike="noStrike">
                <a:solidFill>
                  <a:schemeClr val="lt1"/>
                </a:solidFill>
                <a:latin typeface="Arial"/>
                <a:ea typeface="Arial"/>
                <a:cs typeface="Arial"/>
                <a:sym typeface="Arial"/>
                <a:hlinkClick r:id="rId5">
                  <a:extLst>
                    <a:ext uri="{A12FA001-AC4F-418D-AE19-62706E023703}">
                      <ahyp:hlinkClr val="tx"/>
                    </a:ext>
                  </a:extLst>
                </a:hlinkClick>
              </a:rPr>
              <a:t>https://hc.labnet.sfbu.edu/~henry/npu/classes/algorithm/tutorialpoints_dsa/slide/depth_first_traversal.html</a:t>
            </a:r>
            <a:endParaRPr b="0" i="0" sz="1400" u="none" cap="none" strike="noStrike">
              <a:solidFill>
                <a:schemeClr val="lt1"/>
              </a:solidFill>
              <a:latin typeface="Arial"/>
              <a:ea typeface="Arial"/>
              <a:cs typeface="Arial"/>
              <a:sym typeface="Arial"/>
            </a:endParaRPr>
          </a:p>
        </p:txBody>
      </p:sp>
      <p:sp>
        <p:nvSpPr>
          <p:cNvPr id="360" name="Google Shape;360;p51"/>
          <p:cNvSpPr txBox="1"/>
          <p:nvPr/>
        </p:nvSpPr>
        <p:spPr>
          <a:xfrm>
            <a:off x="3948830" y="1860497"/>
            <a:ext cx="4988519" cy="477054"/>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400" u="sng" cap="none" strike="noStrike">
                <a:solidFill>
                  <a:schemeClr val="lt1"/>
                </a:solidFill>
                <a:latin typeface="Arial"/>
                <a:ea typeface="Arial"/>
                <a:cs typeface="Arial"/>
                <a:sym typeface="Arial"/>
                <a:hlinkClick r:id="rId6">
                  <a:extLst>
                    <a:ext uri="{A12FA001-AC4F-418D-AE19-62706E023703}">
                      <ahyp:hlinkClr val="tx"/>
                    </a:ext>
                  </a:extLst>
                </a:hlinkClick>
              </a:rPr>
              <a:t>https://hc.labnet.sfbu.edu/~henry/npu/classes/capstone/job/slide/portfolio.html</a:t>
            </a:r>
            <a:endParaRPr b="0" i="0" sz="1400" u="none" cap="none" strike="noStrike">
              <a:solidFill>
                <a:schemeClr val="lt1"/>
              </a:solidFill>
              <a:latin typeface="Arial"/>
              <a:ea typeface="Arial"/>
              <a:cs typeface="Arial"/>
              <a:sym typeface="Arial"/>
            </a:endParaRPr>
          </a:p>
        </p:txBody>
      </p:sp>
      <p:sp>
        <p:nvSpPr>
          <p:cNvPr id="361" name="Google Shape;361;p51"/>
          <p:cNvSpPr txBox="1"/>
          <p:nvPr/>
        </p:nvSpPr>
        <p:spPr>
          <a:xfrm>
            <a:off x="3948830" y="2451399"/>
            <a:ext cx="4988519" cy="477054"/>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400" u="sng" cap="none" strike="noStrike">
                <a:solidFill>
                  <a:schemeClr val="lt1"/>
                </a:solidFill>
                <a:latin typeface="Arial"/>
                <a:ea typeface="Arial"/>
                <a:cs typeface="Arial"/>
                <a:sym typeface="Arial"/>
                <a:hlinkClick r:id="rId7">
                  <a:extLst>
                    <a:ext uri="{A12FA001-AC4F-418D-AE19-62706E023703}">
                      <ahyp:hlinkClr val="tx"/>
                    </a:ext>
                  </a:extLst>
                </a:hlinkClick>
              </a:rPr>
              <a:t>https://hc.labnet.sfbu.edu/~henry/npu/classes/introjava/project/slide/acknowledgement.html</a:t>
            </a:r>
            <a:endParaRPr b="0" i="0" sz="1400" u="none" cap="none" strike="noStrike">
              <a:solidFill>
                <a:schemeClr val="lt1"/>
              </a:solidFill>
              <a:latin typeface="Arial"/>
              <a:ea typeface="Arial"/>
              <a:cs typeface="Arial"/>
              <a:sym typeface="Arial"/>
            </a:endParaRPr>
          </a:p>
        </p:txBody>
      </p:sp>
      <p:sp>
        <p:nvSpPr>
          <p:cNvPr id="362" name="Google Shape;362;p51"/>
          <p:cNvSpPr txBox="1"/>
          <p:nvPr/>
        </p:nvSpPr>
        <p:spPr>
          <a:xfrm>
            <a:off x="3948829" y="3092811"/>
            <a:ext cx="4988519" cy="477054"/>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400" u="sng" cap="none" strike="noStrike">
                <a:solidFill>
                  <a:schemeClr val="lt1"/>
                </a:solidFill>
                <a:latin typeface="Arial"/>
                <a:ea typeface="Arial"/>
                <a:cs typeface="Arial"/>
                <a:sym typeface="Arial"/>
                <a:hlinkClick r:id="rId8">
                  <a:extLst>
                    <a:ext uri="{A12FA001-AC4F-418D-AE19-62706E023703}">
                      <ahyp:hlinkClr val="tx"/>
                    </a:ext>
                  </a:extLst>
                </a:hlinkClick>
              </a:rPr>
              <a:t>https://hc.labnet.sfbu.edu/~henry/npu/classes/introjava/project/slide/title_page.html</a:t>
            </a:r>
            <a:endParaRPr b="0" i="0" sz="1400" u="none" cap="none" strike="noStrike">
              <a:solidFill>
                <a:schemeClr val="lt1"/>
              </a:solidFill>
              <a:latin typeface="Arial"/>
              <a:ea typeface="Arial"/>
              <a:cs typeface="Arial"/>
              <a:sym typeface="Arial"/>
            </a:endParaRPr>
          </a:p>
        </p:txBody>
      </p:sp>
      <p:sp>
        <p:nvSpPr>
          <p:cNvPr id="363" name="Google Shape;363;p51"/>
          <p:cNvSpPr txBox="1"/>
          <p:nvPr/>
        </p:nvSpPr>
        <p:spPr>
          <a:xfrm>
            <a:off x="3948829" y="3706046"/>
            <a:ext cx="5106363" cy="477053"/>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400" u="sng" cap="none" strike="noStrike">
                <a:solidFill>
                  <a:schemeClr val="lt1"/>
                </a:solidFill>
                <a:latin typeface="Arial"/>
                <a:ea typeface="Arial"/>
                <a:cs typeface="Arial"/>
                <a:sym typeface="Arial"/>
                <a:hlinkClick r:id="rId9">
                  <a:extLst>
                    <a:ext uri="{A12FA001-AC4F-418D-AE19-62706E023703}">
                      <ahyp:hlinkClr val="tx"/>
                    </a:ext>
                  </a:extLst>
                </a:hlinkClick>
              </a:rPr>
              <a:t>https://hc.labnet.sfbu.edu/~henry/npu/classes/algorithm/graph_alg/slide/maze.html#a2_2</a:t>
            </a:r>
            <a:endParaRPr b="0" i="0" sz="1400" u="none" cap="none" strike="noStrike">
              <a:solidFill>
                <a:schemeClr val="lt1"/>
              </a:solidFill>
              <a:latin typeface="Arial"/>
              <a:ea typeface="Arial"/>
              <a:cs typeface="Arial"/>
              <a:sym typeface="Arial"/>
            </a:endParaRPr>
          </a:p>
        </p:txBody>
      </p:sp>
      <p:sp>
        <p:nvSpPr>
          <p:cNvPr id="364" name="Google Shape;364;p51"/>
          <p:cNvSpPr txBox="1"/>
          <p:nvPr/>
        </p:nvSpPr>
        <p:spPr>
          <a:xfrm>
            <a:off x="3948829" y="4381875"/>
            <a:ext cx="4988519" cy="477054"/>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400" u="sng" cap="none" strike="noStrike">
                <a:solidFill>
                  <a:schemeClr val="lt1"/>
                </a:solidFill>
                <a:latin typeface="Arial"/>
                <a:ea typeface="Arial"/>
                <a:cs typeface="Arial"/>
                <a:sym typeface="Arial"/>
                <a:hlinkClick r:id="rId10">
                  <a:extLst>
                    <a:ext uri="{A12FA001-AC4F-418D-AE19-62706E023703}">
                      <ahyp:hlinkClr val="tx"/>
                    </a:ext>
                  </a:extLst>
                </a:hlinkClick>
              </a:rPr>
              <a:t>https://hc.labnet.sfbu.edu/~henry/npu/classes/introjava/project/slide/abstract.html</a:t>
            </a:r>
            <a:endParaRPr b="0" i="0" sz="1400" u="none" cap="none" strike="noStrike">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3"/>
                                        </p:tgtEl>
                                        <p:attrNameLst>
                                          <p:attrName>style.visibility</p:attrName>
                                        </p:attrNameLst>
                                      </p:cBhvr>
                                      <p:to>
                                        <p:strVal val="visible"/>
                                      </p:to>
                                    </p:set>
                                    <p:animEffect filter="fade" transition="in">
                                      <p:cBhvr>
                                        <p:cTn dur="500"/>
                                        <p:tgtEl>
                                          <p:spTgt spid="333"/>
                                        </p:tgtEl>
                                      </p:cBhvr>
                                    </p:animEffect>
                                  </p:childTnLst>
                                </p:cTn>
                              </p:par>
                              <p:par>
                                <p:cTn fill="hold" nodeType="with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500"/>
                                        <p:tgtEl>
                                          <p:spTgt spid="330"/>
                                        </p:tgtEl>
                                      </p:cBhvr>
                                    </p:animEffect>
                                  </p:childTnLst>
                                </p:cTn>
                              </p:par>
                              <p:par>
                                <p:cTn fill="hold" nodeType="withEffect" presetClass="entr" presetID="10" presetSubtype="0">
                                  <p:stCondLst>
                                    <p:cond delay="0"/>
                                  </p:stCondLst>
                                  <p:childTnLst>
                                    <p:set>
                                      <p:cBhvr>
                                        <p:cTn dur="1" fill="hold">
                                          <p:stCondLst>
                                            <p:cond delay="0"/>
                                          </p:stCondLst>
                                        </p:cTn>
                                        <p:tgtEl>
                                          <p:spTgt spid="336"/>
                                        </p:tgtEl>
                                        <p:attrNameLst>
                                          <p:attrName>style.visibility</p:attrName>
                                        </p:attrNameLst>
                                      </p:cBhvr>
                                      <p:to>
                                        <p:strVal val="visible"/>
                                      </p:to>
                                    </p:set>
                                    <p:animEffect filter="fade" transition="in">
                                      <p:cBhvr>
                                        <p:cTn dur="500"/>
                                        <p:tgtEl>
                                          <p:spTgt spid="336"/>
                                        </p:tgtEl>
                                      </p:cBhvr>
                                    </p:animEffect>
                                  </p:childTnLst>
                                </p:cTn>
                              </p:par>
                              <p:par>
                                <p:cTn fill="hold" nodeType="with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500"/>
                                        <p:tgtEl>
                                          <p:spTgt spid="339"/>
                                        </p:tgtEl>
                                      </p:cBhvr>
                                    </p:animEffect>
                                  </p:childTnLst>
                                </p:cTn>
                              </p:par>
                              <p:par>
                                <p:cTn fill="hold" nodeType="with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500"/>
                                        <p:tgtEl>
                                          <p:spTgt spid="342"/>
                                        </p:tgtEl>
                                      </p:cBhvr>
                                    </p:animEffect>
                                  </p:childTnLst>
                                </p:cTn>
                              </p:par>
                              <p:par>
                                <p:cTn fill="hold" nodeType="withEffect" presetClass="entr" presetID="10" presetSubtype="0">
                                  <p:stCondLst>
                                    <p:cond delay="0"/>
                                  </p:stCondLst>
                                  <p:childTnLst>
                                    <p:set>
                                      <p:cBhvr>
                                        <p:cTn dur="1" fill="hold">
                                          <p:stCondLst>
                                            <p:cond delay="0"/>
                                          </p:stCondLst>
                                        </p:cTn>
                                        <p:tgtEl>
                                          <p:spTgt spid="346"/>
                                        </p:tgtEl>
                                        <p:attrNameLst>
                                          <p:attrName>style.visibility</p:attrName>
                                        </p:attrNameLst>
                                      </p:cBhvr>
                                      <p:to>
                                        <p:strVal val="visible"/>
                                      </p:to>
                                    </p:set>
                                    <p:animEffect filter="fade" transition="in">
                                      <p:cBhvr>
                                        <p:cTn dur="500"/>
                                        <p:tgtEl>
                                          <p:spTgt spid="346"/>
                                        </p:tgtEl>
                                      </p:cBhvr>
                                    </p:animEffect>
                                  </p:childTnLst>
                                </p:cTn>
                              </p:par>
                              <p:par>
                                <p:cTn fill="hold" nodeType="withEffect" presetClass="entr" presetID="10" presetSubtype="0">
                                  <p:stCondLst>
                                    <p:cond delay="0"/>
                                  </p:stCondLst>
                                  <p:childTnLst>
                                    <p:set>
                                      <p:cBhvr>
                                        <p:cTn dur="1" fill="hold">
                                          <p:stCondLst>
                                            <p:cond delay="0"/>
                                          </p:stCondLst>
                                        </p:cTn>
                                        <p:tgtEl>
                                          <p:spTgt spid="349"/>
                                        </p:tgtEl>
                                        <p:attrNameLst>
                                          <p:attrName>style.visibility</p:attrName>
                                        </p:attrNameLst>
                                      </p:cBhvr>
                                      <p:to>
                                        <p:strVal val="visible"/>
                                      </p:to>
                                    </p:set>
                                    <p:animEffect filter="fade" transition="in">
                                      <p:cBhvr>
                                        <p:cTn dur="500"/>
                                        <p:tgtEl>
                                          <p:spTgt spid="349"/>
                                        </p:tgtEl>
                                      </p:cBhvr>
                                    </p:animEffect>
                                  </p:childTnLst>
                                </p:cTn>
                              </p:par>
                              <p:par>
                                <p:cTn fill="hold" nodeType="withEffect" presetClass="entr" presetID="10" presetSubtype="0">
                                  <p:stCondLst>
                                    <p:cond delay="0"/>
                                  </p:stCondLst>
                                  <p:childTnLst>
                                    <p:set>
                                      <p:cBhvr>
                                        <p:cTn dur="1" fill="hold">
                                          <p:stCondLst>
                                            <p:cond delay="0"/>
                                          </p:stCondLst>
                                        </p:cTn>
                                        <p:tgtEl>
                                          <p:spTgt spid="352"/>
                                        </p:tgtEl>
                                        <p:attrNameLst>
                                          <p:attrName>style.visibility</p:attrName>
                                        </p:attrNameLst>
                                      </p:cBhvr>
                                      <p:to>
                                        <p:strVal val="visible"/>
                                      </p:to>
                                    </p:set>
                                    <p:animEffect filter="fade" transition="in">
                                      <p:cBhvr>
                                        <p:cTn dur="500"/>
                                        <p:tgtEl>
                                          <p:spTgt spid="352"/>
                                        </p:tgtEl>
                                      </p:cBhvr>
                                    </p:animEffect>
                                  </p:childTnLst>
                                </p:cTn>
                              </p:par>
                              <p:par>
                                <p:cTn fill="hold" nodeType="with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500"/>
                                        <p:tgtEl>
                                          <p:spTgt spid="3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994E5"/>
        </a:solidFill>
      </p:bgPr>
    </p:bg>
    <p:spTree>
      <p:nvGrpSpPr>
        <p:cNvPr id="368" name="Shape 368"/>
        <p:cNvGrpSpPr/>
        <p:nvPr/>
      </p:nvGrpSpPr>
      <p:grpSpPr>
        <a:xfrm>
          <a:off x="0" y="0"/>
          <a:ext cx="0" cy="0"/>
          <a:chOff x="0" y="0"/>
          <a:chExt cx="0" cy="0"/>
        </a:xfrm>
      </p:grpSpPr>
      <p:sp>
        <p:nvSpPr>
          <p:cNvPr id="369" name="Google Shape;369;p52"/>
          <p:cNvSpPr txBox="1"/>
          <p:nvPr/>
        </p:nvSpPr>
        <p:spPr>
          <a:xfrm>
            <a:off x="0" y="0"/>
            <a:ext cx="2358189" cy="38472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2200" u="none" cap="none" strike="noStrike">
                <a:solidFill>
                  <a:schemeClr val="lt1"/>
                </a:solidFill>
                <a:latin typeface="Arial"/>
                <a:ea typeface="Arial"/>
                <a:cs typeface="Arial"/>
                <a:sym typeface="Arial"/>
              </a:rPr>
              <a:t>Appendix:</a:t>
            </a:r>
            <a:endParaRPr sz="700"/>
          </a:p>
        </p:txBody>
      </p:sp>
      <p:pic>
        <p:nvPicPr>
          <p:cNvPr descr="A screenshot of a computer program&#10;&#10;Description automatically generated" id="370" name="Google Shape;370;p52"/>
          <p:cNvPicPr preferRelativeResize="0"/>
          <p:nvPr/>
        </p:nvPicPr>
        <p:blipFill rotWithShape="1">
          <a:blip r:embed="rId3">
            <a:alphaModFix/>
          </a:blip>
          <a:srcRect b="0" l="0" r="0" t="0"/>
          <a:stretch/>
        </p:blipFill>
        <p:spPr>
          <a:xfrm>
            <a:off x="123156" y="384721"/>
            <a:ext cx="5868570" cy="4644480"/>
          </a:xfrm>
          <a:prstGeom prst="rect">
            <a:avLst/>
          </a:prstGeom>
          <a:noFill/>
          <a:ln>
            <a:noFill/>
          </a:ln>
        </p:spPr>
      </p:pic>
      <p:sp>
        <p:nvSpPr>
          <p:cNvPr id="371" name="Google Shape;371;p52"/>
          <p:cNvSpPr txBox="1"/>
          <p:nvPr/>
        </p:nvSpPr>
        <p:spPr>
          <a:xfrm>
            <a:off x="6114882" y="192360"/>
            <a:ext cx="2906100" cy="511020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def hasPath(maze, start, destination):</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def dfs(x, y):</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if [x, y] == destination:</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return True</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maze[x][y] = 2</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 Define possible moves: Up, Down, Left, Right</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directions = [(-1, 0), (1, 0), (0, -1), (0, 1)]</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for dx, dy in directions:</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 Keep rolling in the current direction until hitting a wall or border</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newX, newY = x, y</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while 0 &lt;= newX+dx &lt; len(maze) and 0 &lt;= newY+dy &lt; len(maze[0]) and maze[newX+dx][newY+dy] != 1:</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newX += dx</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newY += dy</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 If the new position is not visited, explore it</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if maze[newX][newY] == 0 and dfs(newX, newY):</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return True</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return False</a:t>
            </a:r>
            <a:endParaRPr sz="700">
              <a:solidFill>
                <a:schemeClr val="lt1"/>
              </a:solidFill>
            </a:endParaRPr>
          </a:p>
          <a:p>
            <a:pPr indent="0" lvl="0" marL="0" marR="0" rtl="0" algn="l">
              <a:lnSpc>
                <a:spcPct val="100000"/>
              </a:lnSpc>
              <a:spcBef>
                <a:spcPts val="0"/>
              </a:spcBef>
              <a:spcAft>
                <a:spcPts val="0"/>
              </a:spcAft>
              <a:buNone/>
            </a:pPr>
            <a:br>
              <a:rPr b="0" i="0" lang="en" sz="900" u="none" cap="none" strike="noStrike">
                <a:solidFill>
                  <a:schemeClr val="lt1"/>
                </a:solidFill>
                <a:latin typeface="Arial"/>
                <a:ea typeface="Arial"/>
                <a:cs typeface="Arial"/>
                <a:sym typeface="Arial"/>
              </a:rPr>
            </a:br>
            <a:r>
              <a:rPr b="0" i="0" lang="en" sz="900" u="none" cap="none" strike="noStrike">
                <a:solidFill>
                  <a:schemeClr val="lt1"/>
                </a:solidFill>
                <a:latin typeface="Arial"/>
                <a:ea typeface="Arial"/>
                <a:cs typeface="Arial"/>
                <a:sym typeface="Arial"/>
              </a:rPr>
              <a:t># Call the DFS function from the starting point</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return dfs(start[0], start[1])</a:t>
            </a:r>
            <a:endParaRPr sz="700">
              <a:solidFill>
                <a:schemeClr val="lt1"/>
              </a:solidFill>
            </a:endParaRPr>
          </a:p>
          <a:p>
            <a:pPr indent="0" lvl="0" marL="0" marR="0" rtl="0" algn="l">
              <a:lnSpc>
                <a:spcPct val="100000"/>
              </a:lnSpc>
              <a:spcBef>
                <a:spcPts val="0"/>
              </a:spcBef>
              <a:spcAft>
                <a:spcPts val="0"/>
              </a:spcAft>
              <a:buNone/>
            </a:pPr>
            <a:br>
              <a:rPr b="0" i="0" lang="en" sz="900" u="none" cap="none" strike="noStrike">
                <a:solidFill>
                  <a:schemeClr val="lt1"/>
                </a:solidFill>
                <a:latin typeface="Arial"/>
                <a:ea typeface="Arial"/>
                <a:cs typeface="Arial"/>
                <a:sym typeface="Arial"/>
              </a:rPr>
            </a:br>
            <a:r>
              <a:rPr b="0" i="0" lang="en" sz="900" u="none" cap="none" strike="noStrike">
                <a:solidFill>
                  <a:schemeClr val="lt1"/>
                </a:solidFill>
                <a:latin typeface="Arial"/>
                <a:ea typeface="Arial"/>
                <a:cs typeface="Arial"/>
                <a:sym typeface="Arial"/>
              </a:rPr>
              <a:t># Test data</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maze = [</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[0, 0, 1, 0, 0],</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[0, 0, 0, 0, 0],</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[0, 0, 0, 1, 0],</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[1, 1, 0, 1, 1],</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[0, 0, 0, 0, 0]</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start = [4, 3]</a:t>
            </a:r>
            <a:endParaRPr sz="700">
              <a:solidFill>
                <a:schemeClr val="lt1"/>
              </a:solidFil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destination = [0, 1]</a:t>
            </a:r>
            <a:endParaRPr sz="700">
              <a:solidFill>
                <a:schemeClr val="lt1"/>
              </a:solidFill>
            </a:endParaRPr>
          </a:p>
          <a:p>
            <a:pPr indent="0" lvl="0" marL="0" marR="0" rtl="0" algn="l">
              <a:lnSpc>
                <a:spcPct val="100000"/>
              </a:lnSpc>
              <a:spcBef>
                <a:spcPts val="0"/>
              </a:spcBef>
              <a:spcAft>
                <a:spcPts val="0"/>
              </a:spcAft>
              <a:buNone/>
            </a:pPr>
            <a:br>
              <a:rPr b="0" i="0" lang="en" sz="900" u="none" cap="none" strike="noStrike">
                <a:solidFill>
                  <a:schemeClr val="lt1"/>
                </a:solidFill>
                <a:latin typeface="Arial"/>
                <a:ea typeface="Arial"/>
                <a:cs typeface="Arial"/>
                <a:sym typeface="Arial"/>
              </a:rPr>
            </a:br>
            <a:r>
              <a:rPr b="0" i="0" lang="en" sz="900" u="none" cap="none" strike="noStrike">
                <a:solidFill>
                  <a:schemeClr val="lt1"/>
                </a:solidFill>
                <a:latin typeface="Arial"/>
                <a:ea typeface="Arial"/>
                <a:cs typeface="Arial"/>
                <a:sym typeface="Arial"/>
              </a:rPr>
              <a:t>print(hasPath(maze, start, destination)) </a:t>
            </a:r>
            <a:endParaRPr sz="700">
              <a:solidFill>
                <a:schemeClr val="lt1"/>
              </a:solidFill>
            </a:endParaRPr>
          </a:p>
          <a:p>
            <a:pPr indent="0" lvl="0" marL="0" marR="0" rtl="0" algn="l">
              <a:lnSpc>
                <a:spcPct val="100000"/>
              </a:lnSpc>
              <a:spcBef>
                <a:spcPts val="0"/>
              </a:spcBef>
              <a:spcAft>
                <a:spcPts val="0"/>
              </a:spcAft>
              <a:buNone/>
            </a:pPr>
            <a:br>
              <a:rPr b="0" i="0" lang="en" sz="700" u="none" cap="none" strike="noStrike">
                <a:solidFill>
                  <a:srgbClr val="D4D4D4"/>
                </a:solidFill>
                <a:latin typeface="Arial"/>
                <a:ea typeface="Arial"/>
                <a:cs typeface="Arial"/>
                <a:sym typeface="Arial"/>
              </a:rPr>
            </a:br>
            <a:endParaRPr b="0" i="0" sz="700" u="none" cap="none" strike="noStrike">
              <a:solidFill>
                <a:srgbClr val="D4D4D4"/>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994E5"/>
        </a:solidFill>
      </p:bgPr>
    </p:bg>
    <p:spTree>
      <p:nvGrpSpPr>
        <p:cNvPr id="375" name="Shape 375"/>
        <p:cNvGrpSpPr/>
        <p:nvPr/>
      </p:nvGrpSpPr>
      <p:grpSpPr>
        <a:xfrm>
          <a:off x="0" y="0"/>
          <a:ext cx="0" cy="0"/>
          <a:chOff x="0" y="0"/>
          <a:chExt cx="0" cy="0"/>
        </a:xfrm>
      </p:grpSpPr>
      <p:sp>
        <p:nvSpPr>
          <p:cNvPr id="376" name="Google Shape;376;p53"/>
          <p:cNvSpPr txBox="1"/>
          <p:nvPr/>
        </p:nvSpPr>
        <p:spPr>
          <a:xfrm>
            <a:off x="1472063" y="2221575"/>
            <a:ext cx="4802100" cy="84023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Clr>
                <a:srgbClr val="000000"/>
              </a:buClr>
              <a:buSzPts val="3800"/>
              <a:buFont typeface="Arial"/>
              <a:buNone/>
            </a:pPr>
            <a:r>
              <a:rPr b="0" i="0" lang="en" sz="3800" u="none" cap="none" strike="noStrike">
                <a:solidFill>
                  <a:srgbClr val="CC0000"/>
                </a:solidFill>
                <a:latin typeface="Libre Baskerville"/>
                <a:ea typeface="Libre Baskerville"/>
                <a:cs typeface="Libre Baskerville"/>
                <a:sym typeface="Libre Baskerville"/>
              </a:rPr>
              <a:t>        </a:t>
            </a:r>
            <a:r>
              <a:rPr b="0" i="0" lang="en" sz="4600" u="none" cap="none" strike="noStrike">
                <a:solidFill>
                  <a:schemeClr val="lt1"/>
                </a:solidFill>
                <a:latin typeface="Libre Baskerville"/>
                <a:ea typeface="Libre Baskerville"/>
                <a:cs typeface="Libre Baskerville"/>
                <a:sym typeface="Libre Baskerville"/>
              </a:rPr>
              <a:t>Thank You</a:t>
            </a:r>
            <a:endParaRPr b="0" i="0" sz="4600" u="none" cap="none" strike="noStrike">
              <a:solidFill>
                <a:schemeClr val="lt1"/>
              </a:solidFill>
              <a:latin typeface="Libre Baskerville"/>
              <a:ea typeface="Libre Baskerville"/>
              <a:cs typeface="Libre Baskerville"/>
              <a:sym typeface="Libre Baskervill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76"/>
                                        </p:tgtEl>
                                        <p:attrNameLst>
                                          <p:attrName>style.visibility</p:attrName>
                                        </p:attrNameLst>
                                      </p:cBhvr>
                                      <p:to>
                                        <p:strVal val="visible"/>
                                      </p:to>
                                    </p:set>
                                    <p:animEffect filter="fade" transition="in">
                                      <p:cBhvr>
                                        <p:cTn dur="500"/>
                                        <p:tgtEl>
                                          <p:spTgt spid="3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117" name="Shape 117"/>
        <p:cNvGrpSpPr/>
        <p:nvPr/>
      </p:nvGrpSpPr>
      <p:grpSpPr>
        <a:xfrm>
          <a:off x="0" y="0"/>
          <a:ext cx="0" cy="0"/>
          <a:chOff x="0" y="0"/>
          <a:chExt cx="0" cy="0"/>
        </a:xfrm>
      </p:grpSpPr>
      <p:sp>
        <p:nvSpPr>
          <p:cNvPr id="118" name="Google Shape;118;p27"/>
          <p:cNvSpPr txBox="1"/>
          <p:nvPr/>
        </p:nvSpPr>
        <p:spPr>
          <a:xfrm>
            <a:off x="393566" y="434159"/>
            <a:ext cx="5847213" cy="830997"/>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4500"/>
              <a:buFont typeface="Arial"/>
              <a:buNone/>
            </a:pPr>
            <a:r>
              <a:rPr b="0" i="0" lang="en" sz="4500" u="none" cap="none" strike="noStrike">
                <a:solidFill>
                  <a:srgbClr val="FFFFFF"/>
                </a:solidFill>
                <a:latin typeface="Libre Baskerville"/>
                <a:ea typeface="Libre Baskerville"/>
                <a:cs typeface="Libre Baskerville"/>
                <a:sym typeface="Libre Baskerville"/>
              </a:rPr>
              <a:t>Acknowledgement</a:t>
            </a:r>
            <a:endParaRPr b="0" i="0" sz="700" u="none" cap="none" strike="noStrike">
              <a:solidFill>
                <a:srgbClr val="000000"/>
              </a:solidFill>
              <a:latin typeface="Arial"/>
              <a:ea typeface="Arial"/>
              <a:cs typeface="Arial"/>
              <a:sym typeface="Arial"/>
            </a:endParaRPr>
          </a:p>
        </p:txBody>
      </p:sp>
      <p:sp>
        <p:nvSpPr>
          <p:cNvPr id="119" name="Google Shape;119;p27"/>
          <p:cNvSpPr txBox="1"/>
          <p:nvPr/>
        </p:nvSpPr>
        <p:spPr>
          <a:xfrm>
            <a:off x="247257" y="1714082"/>
            <a:ext cx="8571890" cy="3231654"/>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I would like to express my sincere gratitude to all those who contributed to the successful completion of this Depth-First Search (DFS) project. First and foremost, I am deeply thankful to Professor Henry Chang whose guidance, support, and valuable insights were instrumental in shaping the direction of this work.</a:t>
            </a:r>
            <a:br>
              <a:rPr b="0" i="0" lang="en" sz="1400" u="none" cap="none" strike="noStrike">
                <a:solidFill>
                  <a:srgbClr val="000000"/>
                </a:solidFill>
                <a:latin typeface="Arial"/>
                <a:ea typeface="Arial"/>
                <a:cs typeface="Arial"/>
                <a:sym typeface="Arial"/>
              </a:rPr>
            </a:br>
            <a:endParaRPr b="0" i="0" sz="14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I am indebted to SFBU, for providing the necessary resources and facilities that enabled the smooth progress of this research.</a:t>
            </a:r>
            <a:endParaRPr sz="700"/>
          </a:p>
          <a:p>
            <a:pPr indent="0" lvl="0" marL="0" marR="0" rtl="0" algn="l">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Furthermore, I extend my thanks to all the individuals who provided their feedback and suggestions during the development and testing phases, as their inputs significantly improved the quality of this project.</a:t>
            </a:r>
            <a:endParaRPr sz="700"/>
          </a:p>
          <a:p>
            <a:pPr indent="0" lvl="0" marL="0" marR="0" rtl="0" algn="l">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Lastly, I am grateful to my family and friends for their unwavering encouragement and understanding during course of this project.</a:t>
            </a:r>
            <a:endParaRPr sz="700"/>
          </a:p>
          <a:p>
            <a:pPr indent="0" lvl="0" marL="0" marR="0" rtl="0" algn="l">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This project has been an invaluable learning experience, and I am humbled by the support and encouragement I have received from everyone involved</a:t>
            </a:r>
            <a:r>
              <a:rPr b="0" i="0" lang="en" sz="1000" u="none" cap="none" strike="noStrike">
                <a:solidFill>
                  <a:schemeClr val="lt1"/>
                </a:solidFill>
                <a:latin typeface="Arial"/>
                <a:ea typeface="Arial"/>
                <a:cs typeface="Arial"/>
                <a:sym typeface="Arial"/>
              </a:rPr>
              <a:t>.</a:t>
            </a:r>
            <a:endParaRPr sz="700"/>
          </a:p>
        </p:txBody>
      </p:sp>
      <p:cxnSp>
        <p:nvCxnSpPr>
          <p:cNvPr id="120" name="Google Shape;120;p27"/>
          <p:cNvCxnSpPr/>
          <p:nvPr/>
        </p:nvCxnSpPr>
        <p:spPr>
          <a:xfrm>
            <a:off x="62753" y="1400254"/>
            <a:ext cx="5880847" cy="0"/>
          </a:xfrm>
          <a:prstGeom prst="straightConnector1">
            <a:avLst/>
          </a:prstGeom>
          <a:noFill/>
          <a:ln cap="flat" cmpd="sng" w="38100">
            <a:solidFill>
              <a:srgbClr val="FFFFFF"/>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500"/>
                                        <p:tgtEl>
                                          <p:spTgt spid="118"/>
                                        </p:tgtEl>
                                      </p:cBhvr>
                                    </p:animEffect>
                                  </p:childTnLst>
                                </p:cTn>
                              </p:par>
                              <p:par>
                                <p:cTn fill="hold" nodeType="with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500"/>
                                        <p:tgtEl>
                                          <p:spTgt spid="120"/>
                                        </p:tgtEl>
                                      </p:cBhvr>
                                    </p:animEffect>
                                  </p:childTnLst>
                                </p:cTn>
                              </p:par>
                              <p:par>
                                <p:cTn fill="hold" nodeType="with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500"/>
                                        <p:tgtEl>
                                          <p:spTgt spid="1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124" name="Shape 124"/>
        <p:cNvGrpSpPr/>
        <p:nvPr/>
      </p:nvGrpSpPr>
      <p:grpSpPr>
        <a:xfrm>
          <a:off x="0" y="0"/>
          <a:ext cx="0" cy="0"/>
          <a:chOff x="0" y="0"/>
          <a:chExt cx="0" cy="0"/>
        </a:xfrm>
      </p:grpSpPr>
      <p:grpSp>
        <p:nvGrpSpPr>
          <p:cNvPr id="125" name="Google Shape;125;p28"/>
          <p:cNvGrpSpPr/>
          <p:nvPr/>
        </p:nvGrpSpPr>
        <p:grpSpPr>
          <a:xfrm>
            <a:off x="-1881263" y="-350693"/>
            <a:ext cx="6103068" cy="5494193"/>
            <a:chOff x="0" y="-47625"/>
            <a:chExt cx="812800" cy="746125"/>
          </a:xfrm>
        </p:grpSpPr>
        <p:sp>
          <p:nvSpPr>
            <p:cNvPr id="126" name="Google Shape;126;p28"/>
            <p:cNvSpPr/>
            <p:nvPr/>
          </p:nvSpPr>
          <p:spPr>
            <a:xfrm>
              <a:off x="0" y="0"/>
              <a:ext cx="812800" cy="698500"/>
            </a:xfrm>
            <a:custGeom>
              <a:rect b="b" l="l" r="r" t="t"/>
              <a:pathLst>
                <a:path extrusionOk="0"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2994E5"/>
            </a:solidFill>
            <a:ln>
              <a:noFill/>
            </a:ln>
          </p:spPr>
        </p:sp>
        <p:sp>
          <p:nvSpPr>
            <p:cNvPr id="127" name="Google Shape;127;p28"/>
            <p:cNvSpPr txBox="1"/>
            <p:nvPr/>
          </p:nvSpPr>
          <p:spPr>
            <a:xfrm>
              <a:off x="114300" y="-47625"/>
              <a:ext cx="584200" cy="746125"/>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Clr>
                  <a:srgbClr val="000000"/>
                </a:buClr>
                <a:buSzPts val="900"/>
                <a:buFont typeface="Arial"/>
                <a:buNone/>
              </a:pPr>
              <a:r>
                <a:rPr b="0" i="0" lang="en" sz="4800" u="none" cap="none" strike="noStrike">
                  <a:solidFill>
                    <a:schemeClr val="lt1"/>
                  </a:solidFill>
                  <a:latin typeface="Arial"/>
                  <a:ea typeface="Arial"/>
                  <a:cs typeface="Arial"/>
                  <a:sym typeface="Arial"/>
                </a:rPr>
                <a:t>Contents</a:t>
              </a:r>
              <a:endParaRPr b="0" i="0" sz="4800" u="none" cap="none" strike="noStrike">
                <a:solidFill>
                  <a:schemeClr val="lt1"/>
                </a:solidFill>
                <a:latin typeface="Arial"/>
                <a:ea typeface="Arial"/>
                <a:cs typeface="Arial"/>
                <a:sym typeface="Arial"/>
              </a:endParaRPr>
            </a:p>
          </p:txBody>
        </p:sp>
      </p:grpSp>
      <p:sp>
        <p:nvSpPr>
          <p:cNvPr id="128" name="Google Shape;128;p28"/>
          <p:cNvSpPr txBox="1"/>
          <p:nvPr/>
        </p:nvSpPr>
        <p:spPr>
          <a:xfrm>
            <a:off x="4221805" y="263426"/>
            <a:ext cx="4922100" cy="461760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lang="en" sz="900">
                <a:solidFill>
                  <a:schemeClr val="lt1"/>
                </a:solidFill>
              </a:rPr>
              <a:t>I</a:t>
            </a:r>
            <a:r>
              <a:rPr b="0" i="0" lang="en" sz="900" u="sng" cap="none" strike="noStrike">
                <a:solidFill>
                  <a:schemeClr val="lt1"/>
                </a:solidFill>
                <a:latin typeface="Arial"/>
                <a:ea typeface="Arial"/>
                <a:cs typeface="Arial"/>
                <a:sym typeface="Arial"/>
                <a:hlinkClick action="ppaction://hlinksldjump" r:id="rId3">
                  <a:extLst>
                    <a:ext uri="{A12FA001-AC4F-418D-AE19-62706E023703}">
                      <ahyp:hlinkClr val="tx"/>
                    </a:ext>
                  </a:extLst>
                </a:hlinkClick>
              </a:rPr>
              <a:t>ntroduction</a:t>
            </a:r>
            <a:r>
              <a:rPr b="0" i="0" lang="en" sz="900" u="none" cap="none" strike="noStrike">
                <a:solidFill>
                  <a:schemeClr val="lt1"/>
                </a:solidFill>
                <a:latin typeface="Arial"/>
                <a:ea typeface="Arial"/>
                <a:cs typeface="Arial"/>
                <a:sym typeface="Arial"/>
              </a:rPr>
              <a:t>.................................................................................................................5</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4">
                  <a:extLst>
                    <a:ext uri="{A12FA001-AC4F-418D-AE19-62706E023703}">
                      <ahyp:hlinkClr val="tx"/>
                    </a:ext>
                  </a:extLst>
                </a:hlinkClick>
              </a:rPr>
              <a:t>Motivation</a:t>
            </a:r>
            <a:r>
              <a:rPr b="0" i="0" lang="en" sz="900" u="none" cap="none" strike="noStrike">
                <a:solidFill>
                  <a:schemeClr val="lt1"/>
                </a:solidFill>
                <a:latin typeface="Arial"/>
                <a:ea typeface="Arial"/>
                <a:cs typeface="Arial"/>
                <a:sym typeface="Arial"/>
              </a:rPr>
              <a:t>...................................................................................................................6</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5">
                  <a:extLst>
                    <a:ext uri="{A12FA001-AC4F-418D-AE19-62706E023703}">
                      <ahyp:hlinkClr val="tx"/>
                    </a:ext>
                  </a:extLst>
                </a:hlinkClick>
              </a:rPr>
              <a:t>Problems description</a:t>
            </a:r>
            <a:r>
              <a:rPr b="0" i="0" lang="en" sz="900" u="none" cap="none" strike="noStrike">
                <a:solidFill>
                  <a:schemeClr val="lt1"/>
                </a:solidFill>
                <a:latin typeface="Arial"/>
                <a:ea typeface="Arial"/>
                <a:cs typeface="Arial"/>
                <a:sym typeface="Arial"/>
              </a:rPr>
              <a:t>..................................................................................................6</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6">
                  <a:extLst>
                    <a:ext uri="{A12FA001-AC4F-418D-AE19-62706E023703}">
                      <ahyp:hlinkClr val="tx"/>
                    </a:ext>
                  </a:extLst>
                </a:hlinkClick>
              </a:rPr>
              <a:t>Objectives of the work.</a:t>
            </a:r>
            <a:r>
              <a:rPr b="0" i="0" lang="en" sz="900" u="none" cap="none" strike="noStrike">
                <a:solidFill>
                  <a:schemeClr val="lt1"/>
                </a:solidFill>
                <a:latin typeface="Arial"/>
                <a:ea typeface="Arial"/>
                <a:cs typeface="Arial"/>
                <a:sym typeface="Arial"/>
              </a:rPr>
              <a:t>...............................................................................................7</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none" cap="none" strike="noStrike">
                <a:solidFill>
                  <a:schemeClr val="lt1"/>
                </a:solidFill>
                <a:latin typeface="Arial"/>
                <a:ea typeface="Arial"/>
                <a:cs typeface="Arial"/>
                <a:sym typeface="Arial"/>
              </a:rPr>
              <a:t>Specific topic-related problems that you would be researching.</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7">
                  <a:extLst>
                    <a:ext uri="{A12FA001-AC4F-418D-AE19-62706E023703}">
                      <ahyp:hlinkClr val="tx"/>
                    </a:ext>
                  </a:extLst>
                </a:hlinkClick>
              </a:rPr>
              <a:t>Research Design and Hypothesis.</a:t>
            </a:r>
            <a:r>
              <a:rPr b="0" i="0" lang="en" sz="900" u="none" cap="none" strike="noStrike">
                <a:solidFill>
                  <a:schemeClr val="lt1"/>
                </a:solidFill>
                <a:latin typeface="Arial"/>
                <a:ea typeface="Arial"/>
                <a:cs typeface="Arial"/>
                <a:sym typeface="Arial"/>
              </a:rPr>
              <a:t>..........................................................................7</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8">
                  <a:extLst>
                    <a:ext uri="{A12FA001-AC4F-418D-AE19-62706E023703}">
                      <ahyp:hlinkClr val="tx"/>
                    </a:ext>
                  </a:extLst>
                </a:hlinkClick>
              </a:rPr>
              <a:t>The Encompassing Theory</a:t>
            </a:r>
            <a:r>
              <a:rPr b="0" i="0" lang="en" sz="900" u="none" cap="none" strike="noStrike">
                <a:solidFill>
                  <a:schemeClr val="lt1"/>
                </a:solidFill>
                <a:latin typeface="Arial"/>
                <a:ea typeface="Arial"/>
                <a:cs typeface="Arial"/>
                <a:sym typeface="Arial"/>
              </a:rPr>
              <a:t>……………………………………………………………...8</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9">
                  <a:extLst>
                    <a:ext uri="{A12FA001-AC4F-418D-AE19-62706E023703}">
                      <ahyp:hlinkClr val="tx"/>
                    </a:ext>
                  </a:extLst>
                </a:hlinkClick>
              </a:rPr>
              <a:t>Surveying the Past.</a:t>
            </a:r>
            <a:r>
              <a:rPr b="0" i="0" lang="en" sz="900" u="none" cap="none" strike="noStrike">
                <a:solidFill>
                  <a:schemeClr val="lt1"/>
                </a:solidFill>
                <a:latin typeface="Arial"/>
                <a:ea typeface="Arial"/>
                <a:cs typeface="Arial"/>
                <a:sym typeface="Arial"/>
              </a:rPr>
              <a:t>.................................................................................................8</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10">
                  <a:extLst>
                    <a:ext uri="{A12FA001-AC4F-418D-AE19-62706E023703}">
                      <ahyp:hlinkClr val="tx"/>
                    </a:ext>
                  </a:extLst>
                </a:hlinkClick>
              </a:rPr>
              <a:t>Unveiling Our Approach.</a:t>
            </a:r>
            <a:r>
              <a:rPr b="0" i="0" lang="en" sz="900" u="none" cap="none" strike="noStrike">
                <a:solidFill>
                  <a:schemeClr val="lt1"/>
                </a:solidFill>
                <a:latin typeface="Arial"/>
                <a:ea typeface="Arial"/>
                <a:cs typeface="Arial"/>
                <a:sym typeface="Arial"/>
              </a:rPr>
              <a:t>..........................................................................................9</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11">
                  <a:extLst>
                    <a:ext uri="{A12FA001-AC4F-418D-AE19-62706E023703}">
                      <ahyp:hlinkClr val="tx"/>
                    </a:ext>
                  </a:extLst>
                </a:hlinkClick>
              </a:rPr>
              <a:t>Design</a:t>
            </a:r>
            <a:r>
              <a:rPr b="0" i="0" lang="en" sz="900" u="none" cap="none" strike="noStrike">
                <a:solidFill>
                  <a:schemeClr val="lt1"/>
                </a:solidFill>
                <a:latin typeface="Arial"/>
                <a:ea typeface="Arial"/>
                <a:cs typeface="Arial"/>
                <a:sym typeface="Arial"/>
              </a:rPr>
              <a:t>.....................................................................................................................10</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12">
                  <a:extLst>
                    <a:ext uri="{A12FA001-AC4F-418D-AE19-62706E023703}">
                      <ahyp:hlinkClr val="tx"/>
                    </a:ext>
                  </a:extLst>
                </a:hlinkClick>
              </a:rPr>
              <a:t>Implementation.</a:t>
            </a:r>
            <a:r>
              <a:rPr b="0" i="0" lang="en" sz="900" u="none" cap="none" strike="noStrike">
                <a:solidFill>
                  <a:schemeClr val="lt1"/>
                </a:solidFill>
                <a:latin typeface="Arial"/>
                <a:ea typeface="Arial"/>
                <a:cs typeface="Arial"/>
                <a:sym typeface="Arial"/>
              </a:rPr>
              <a:t>....................................................................................................11-21</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13">
                  <a:extLst>
                    <a:ext uri="{A12FA001-AC4F-418D-AE19-62706E023703}">
                      <ahyp:hlinkClr val="tx"/>
                    </a:ext>
                  </a:extLst>
                </a:hlinkClick>
              </a:rPr>
              <a:t>Source Code</a:t>
            </a:r>
            <a:r>
              <a:rPr b="0" i="0" lang="en" sz="900" u="none" cap="none" strike="noStrike">
                <a:solidFill>
                  <a:schemeClr val="lt1"/>
                </a:solidFill>
                <a:latin typeface="Arial"/>
                <a:ea typeface="Arial"/>
                <a:cs typeface="Arial"/>
                <a:sym typeface="Arial"/>
              </a:rPr>
              <a:t>……………………………………………………………………………….22</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14">
                  <a:extLst>
                    <a:ext uri="{A12FA001-AC4F-418D-AE19-62706E023703}">
                      <ahyp:hlinkClr val="tx"/>
                    </a:ext>
                  </a:extLst>
                </a:hlinkClick>
              </a:rPr>
              <a:t>Test.</a:t>
            </a:r>
            <a:r>
              <a:rPr b="0" i="0" lang="en" sz="900" u="none" cap="none" strike="noStrike">
                <a:solidFill>
                  <a:schemeClr val="lt1"/>
                </a:solidFill>
                <a:latin typeface="Arial"/>
                <a:ea typeface="Arial"/>
                <a:cs typeface="Arial"/>
                <a:sym typeface="Arial"/>
              </a:rPr>
              <a:t>.....................................................................................................................23-24</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15">
                  <a:extLst>
                    <a:ext uri="{A12FA001-AC4F-418D-AE19-62706E023703}">
                      <ahyp:hlinkClr val="tx"/>
                    </a:ext>
                  </a:extLst>
                </a:hlinkClick>
              </a:rPr>
              <a:t>Enhancement Ideas</a:t>
            </a:r>
            <a:r>
              <a:rPr b="0" i="0" lang="en" sz="900" u="none" cap="none" strike="noStrike">
                <a:solidFill>
                  <a:schemeClr val="lt1"/>
                </a:solidFill>
                <a:latin typeface="Arial"/>
                <a:ea typeface="Arial"/>
                <a:cs typeface="Arial"/>
                <a:sym typeface="Arial"/>
              </a:rPr>
              <a:t>..................................................................................................24</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16">
                  <a:extLst>
                    <a:ext uri="{A12FA001-AC4F-418D-AE19-62706E023703}">
                      <ahyp:hlinkClr val="tx"/>
                    </a:ext>
                  </a:extLst>
                </a:hlinkClick>
              </a:rPr>
              <a:t>Conclusion.</a:t>
            </a:r>
            <a:r>
              <a:rPr b="0" i="0" lang="en" sz="900" u="none" cap="none" strike="noStrike">
                <a:solidFill>
                  <a:schemeClr val="lt1"/>
                </a:solidFill>
                <a:latin typeface="Arial"/>
                <a:ea typeface="Arial"/>
                <a:cs typeface="Arial"/>
                <a:sym typeface="Arial"/>
              </a:rPr>
              <a:t>...............................................................................................................25</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17">
                  <a:extLst>
                    <a:ext uri="{A12FA001-AC4F-418D-AE19-62706E023703}">
                      <ahyp:hlinkClr val="tx"/>
                    </a:ext>
                  </a:extLst>
                </a:hlinkClick>
              </a:rPr>
              <a:t>Bibliography</a:t>
            </a:r>
            <a:r>
              <a:rPr b="0" i="0" lang="en" sz="900" u="none" cap="none" strike="noStrike">
                <a:solidFill>
                  <a:schemeClr val="lt1"/>
                </a:solidFill>
                <a:latin typeface="Arial"/>
                <a:ea typeface="Arial"/>
                <a:cs typeface="Arial"/>
                <a:sym typeface="Arial"/>
              </a:rPr>
              <a:t>..............................................................................................................26</a:t>
            </a:r>
            <a:endParaRPr sz="700">
              <a:solidFill>
                <a:schemeClr val="lt1"/>
              </a:solidFill>
            </a:endParaRPr>
          </a:p>
          <a:p>
            <a:pPr indent="0" lvl="0" marL="0" marR="0" rtl="0" algn="l">
              <a:lnSpc>
                <a:spcPct val="100000"/>
              </a:lnSpc>
              <a:spcBef>
                <a:spcPts val="0"/>
              </a:spcBef>
              <a:spcAft>
                <a:spcPts val="0"/>
              </a:spcAft>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rPr b="0" i="0" lang="en" sz="900" u="sng" cap="none" strike="noStrike">
                <a:solidFill>
                  <a:schemeClr val="lt1"/>
                </a:solidFill>
                <a:latin typeface="Arial"/>
                <a:ea typeface="Arial"/>
                <a:cs typeface="Arial"/>
                <a:sym typeface="Arial"/>
                <a:hlinkClick action="ppaction://hlinksldjump" r:id="rId18">
                  <a:extLst>
                    <a:ext uri="{A12FA001-AC4F-418D-AE19-62706E023703}">
                      <ahyp:hlinkClr val="tx"/>
                    </a:ext>
                  </a:extLst>
                </a:hlinkClick>
              </a:rPr>
              <a:t>Appendix(Code).</a:t>
            </a:r>
            <a:r>
              <a:rPr b="0" i="0" lang="en" sz="900" u="none" cap="none" strike="noStrike">
                <a:solidFill>
                  <a:schemeClr val="lt1"/>
                </a:solidFill>
                <a:latin typeface="Arial"/>
                <a:ea typeface="Arial"/>
                <a:cs typeface="Arial"/>
                <a:sym typeface="Arial"/>
              </a:rPr>
              <a:t>.......................................................................................................27</a:t>
            </a:r>
            <a:endParaRPr sz="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132" name="Shape 132"/>
        <p:cNvGrpSpPr/>
        <p:nvPr/>
      </p:nvGrpSpPr>
      <p:grpSpPr>
        <a:xfrm>
          <a:off x="0" y="0"/>
          <a:ext cx="0" cy="0"/>
          <a:chOff x="0" y="0"/>
          <a:chExt cx="0" cy="0"/>
        </a:xfrm>
      </p:grpSpPr>
      <p:grpSp>
        <p:nvGrpSpPr>
          <p:cNvPr id="133" name="Google Shape;133;p29"/>
          <p:cNvGrpSpPr/>
          <p:nvPr/>
        </p:nvGrpSpPr>
        <p:grpSpPr>
          <a:xfrm>
            <a:off x="7442405" y="-82565"/>
            <a:ext cx="2741283" cy="2753570"/>
            <a:chOff x="1813" y="0"/>
            <a:chExt cx="809173" cy="812800"/>
          </a:xfrm>
        </p:grpSpPr>
        <p:sp>
          <p:nvSpPr>
            <p:cNvPr id="134" name="Google Shape;134;p29"/>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2994E5"/>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135" name="Google Shape;135;p29"/>
            <p:cNvSpPr txBox="1"/>
            <p:nvPr/>
          </p:nvSpPr>
          <p:spPr>
            <a:xfrm>
              <a:off x="76200" y="28575"/>
              <a:ext cx="660400" cy="708025"/>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grpSp>
        <p:nvGrpSpPr>
          <p:cNvPr id="136" name="Google Shape;136;p29"/>
          <p:cNvGrpSpPr/>
          <p:nvPr/>
        </p:nvGrpSpPr>
        <p:grpSpPr>
          <a:xfrm>
            <a:off x="5075171" y="741616"/>
            <a:ext cx="5330846" cy="5354740"/>
            <a:chOff x="1813" y="0"/>
            <a:chExt cx="809173" cy="812800"/>
          </a:xfrm>
        </p:grpSpPr>
        <p:sp>
          <p:nvSpPr>
            <p:cNvPr id="137" name="Google Shape;137;p29"/>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138" name="Google Shape;138;p29"/>
            <p:cNvSpPr txBox="1"/>
            <p:nvPr/>
          </p:nvSpPr>
          <p:spPr>
            <a:xfrm>
              <a:off x="76200" y="28575"/>
              <a:ext cx="660400" cy="708025"/>
            </a:xfrm>
            <a:prstGeom prst="rect">
              <a:avLst/>
            </a:prstGeom>
            <a:noFill/>
            <a:ln>
              <a:noFill/>
            </a:ln>
          </p:spPr>
          <p:txBody>
            <a:bodyPr anchorCtr="0" anchor="ctr" bIns="25400" lIns="25400" spcFirstLastPara="1" rIns="25400" wrap="square" tIns="25400">
              <a:noAutofit/>
            </a:bodyPr>
            <a:lstStyle/>
            <a:p>
              <a:pPr indent="0" lvl="0" marL="0" marR="0" rtl="0" algn="ctr">
                <a:lnSpc>
                  <a:spcPct val="186611"/>
                </a:lnSpc>
                <a:spcBef>
                  <a:spcPts val="0"/>
                </a:spcBef>
                <a:spcAft>
                  <a:spcPts val="0"/>
                </a:spcAft>
                <a:buClr>
                  <a:srgbClr val="000000"/>
                </a:buClr>
                <a:buSzPts val="900"/>
                <a:buFont typeface="Arial"/>
                <a:buNone/>
              </a:pPr>
              <a:r>
                <a:t/>
              </a:r>
              <a:endParaRPr b="0" i="0" sz="900" u="none" cap="none" strike="noStrike">
                <a:solidFill>
                  <a:schemeClr val="dk1"/>
                </a:solidFill>
                <a:latin typeface="Calibri"/>
                <a:ea typeface="Calibri"/>
                <a:cs typeface="Calibri"/>
                <a:sym typeface="Calibri"/>
              </a:endParaRPr>
            </a:p>
          </p:txBody>
        </p:sp>
      </p:grpSp>
      <p:sp>
        <p:nvSpPr>
          <p:cNvPr id="139" name="Google Shape;139;p29"/>
          <p:cNvSpPr txBox="1"/>
          <p:nvPr/>
        </p:nvSpPr>
        <p:spPr>
          <a:xfrm>
            <a:off x="444819" y="514350"/>
            <a:ext cx="4127181" cy="830997"/>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4500"/>
              <a:buFont typeface="Arial"/>
              <a:buNone/>
            </a:pPr>
            <a:r>
              <a:rPr b="0" i="0" lang="en" sz="4500" u="none" cap="none" strike="noStrike">
                <a:solidFill>
                  <a:srgbClr val="FFFFFF"/>
                </a:solidFill>
                <a:latin typeface="Libre Baskerville"/>
                <a:ea typeface="Libre Baskerville"/>
                <a:cs typeface="Libre Baskerville"/>
                <a:sym typeface="Libre Baskerville"/>
              </a:rPr>
              <a:t>Introduction</a:t>
            </a:r>
            <a:endParaRPr b="0" i="0" sz="700" u="none" cap="none" strike="noStrike">
              <a:solidFill>
                <a:srgbClr val="000000"/>
              </a:solidFill>
              <a:latin typeface="Arial"/>
              <a:ea typeface="Arial"/>
              <a:cs typeface="Arial"/>
              <a:sym typeface="Arial"/>
            </a:endParaRPr>
          </a:p>
        </p:txBody>
      </p:sp>
      <p:cxnSp>
        <p:nvCxnSpPr>
          <p:cNvPr id="140" name="Google Shape;140;p29"/>
          <p:cNvCxnSpPr/>
          <p:nvPr/>
        </p:nvCxnSpPr>
        <p:spPr>
          <a:xfrm>
            <a:off x="0" y="1391289"/>
            <a:ext cx="3334354" cy="0"/>
          </a:xfrm>
          <a:prstGeom prst="straightConnector1">
            <a:avLst/>
          </a:prstGeom>
          <a:noFill/>
          <a:ln cap="flat" cmpd="sng" w="38100">
            <a:solidFill>
              <a:srgbClr val="FFFFFF"/>
            </a:solidFill>
            <a:prstDash val="solid"/>
            <a:round/>
            <a:headEnd len="sm" w="sm" type="none"/>
            <a:tailEnd len="sm" w="sm" type="none"/>
          </a:ln>
        </p:spPr>
      </p:cxnSp>
      <p:pic>
        <p:nvPicPr>
          <p:cNvPr id="141" name="Google Shape;141;p29"/>
          <p:cNvPicPr preferRelativeResize="0"/>
          <p:nvPr/>
        </p:nvPicPr>
        <p:blipFill rotWithShape="1">
          <a:blip r:embed="rId3">
            <a:alphaModFix/>
          </a:blip>
          <a:srcRect b="0" l="0" r="0" t="0"/>
          <a:stretch/>
        </p:blipFill>
        <p:spPr>
          <a:xfrm>
            <a:off x="5845118" y="1591806"/>
            <a:ext cx="3790950" cy="3613150"/>
          </a:xfrm>
          <a:prstGeom prst="rect">
            <a:avLst/>
          </a:prstGeom>
          <a:noFill/>
          <a:ln>
            <a:noFill/>
          </a:ln>
        </p:spPr>
      </p:pic>
      <p:sp>
        <p:nvSpPr>
          <p:cNvPr id="142" name="Google Shape;142;p29"/>
          <p:cNvSpPr txBox="1"/>
          <p:nvPr/>
        </p:nvSpPr>
        <p:spPr>
          <a:xfrm>
            <a:off x="212651" y="1711844"/>
            <a:ext cx="4862520" cy="2015937"/>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rgbClr val="D1D5DB"/>
                </a:solidFill>
                <a:latin typeface="Arial"/>
                <a:ea typeface="Arial"/>
                <a:cs typeface="Arial"/>
                <a:sym typeface="Arial"/>
              </a:rPr>
              <a:t>"Embarking on an enthralling journey through the realms of the "Maze" problem, we venture into a captivating challenge that has captivated the algorithmic and coding community. Unraveling the motivation behind this pursuit, we delve into its intriguing description, set our objectives, outline the research design, and explore potential solutions.</a:t>
            </a:r>
            <a:endParaRPr sz="700"/>
          </a:p>
          <a:p>
            <a:pPr indent="0" lvl="0" marL="0" marR="0" rtl="0" algn="l">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500"/>
                                        <p:tgtEl>
                                          <p:spTgt spid="139"/>
                                        </p:tgtEl>
                                      </p:cBhvr>
                                    </p:animEffect>
                                  </p:childTnLst>
                                </p:cTn>
                              </p:par>
                              <p:par>
                                <p:cTn fill="hold" nodeType="with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500"/>
                                        <p:tgtEl>
                                          <p:spTgt spid="1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146" name="Shape 146"/>
        <p:cNvGrpSpPr/>
        <p:nvPr/>
      </p:nvGrpSpPr>
      <p:grpSpPr>
        <a:xfrm>
          <a:off x="0" y="0"/>
          <a:ext cx="0" cy="0"/>
          <a:chOff x="0" y="0"/>
          <a:chExt cx="0" cy="0"/>
        </a:xfrm>
      </p:grpSpPr>
      <p:sp>
        <p:nvSpPr>
          <p:cNvPr id="147" name="Google Shape;147;p30"/>
          <p:cNvSpPr txBox="1"/>
          <p:nvPr/>
        </p:nvSpPr>
        <p:spPr>
          <a:xfrm>
            <a:off x="414670" y="520995"/>
            <a:ext cx="8298712" cy="3493264"/>
          </a:xfrm>
          <a:prstGeom prst="rect">
            <a:avLst/>
          </a:prstGeom>
          <a:noFill/>
          <a:ln>
            <a:noFill/>
          </a:ln>
        </p:spPr>
        <p:txBody>
          <a:bodyPr anchorCtr="0" anchor="t" bIns="22850" lIns="45725" spcFirstLastPara="1" rIns="45725" wrap="square" tIns="22850">
            <a:spAutoFit/>
          </a:bodyPr>
          <a:lstStyle/>
          <a:p>
            <a:pPr indent="0" lvl="0" marL="0" marR="0" rtl="0" algn="ctr">
              <a:lnSpc>
                <a:spcPct val="100000"/>
              </a:lnSpc>
              <a:spcBef>
                <a:spcPts val="0"/>
              </a:spcBef>
              <a:spcAft>
                <a:spcPts val="0"/>
              </a:spcAft>
              <a:buNone/>
            </a:pPr>
            <a:r>
              <a:rPr b="0" i="0" lang="en" sz="1600" u="none" cap="none" strike="noStrike">
                <a:solidFill>
                  <a:srgbClr val="EF8600"/>
                </a:solidFill>
                <a:latin typeface="Arial"/>
                <a:ea typeface="Arial"/>
                <a:cs typeface="Arial"/>
                <a:sym typeface="Arial"/>
              </a:rPr>
              <a:t>The Motivation: </a:t>
            </a:r>
            <a:r>
              <a:rPr b="0" i="0" lang="en" sz="1600" u="none" cap="none" strike="noStrike">
                <a:solidFill>
                  <a:srgbClr val="D1D5DB"/>
                </a:solidFill>
                <a:latin typeface="Arial"/>
                <a:ea typeface="Arial"/>
                <a:cs typeface="Arial"/>
                <a:sym typeface="Arial"/>
              </a:rPr>
              <a:t>The allure of the "Maze" problem stems from its practical applications and intellectual allure. Mazes find their way into various real-life scenarios, be it guiding robots through unknown terrains, crafting immersive game levels, or devising efficient pathfinding algorithms. Unraveling an effective maze-solving algorithm holds immense significance across industries, potentially revolutionizing autonomous systems and artificial intelligence.</a:t>
            </a:r>
            <a:endParaRPr sz="700"/>
          </a:p>
          <a:p>
            <a:pPr indent="0" lvl="0" marL="0" marR="0" rtl="0" algn="ctr">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a:p>
            <a:pPr indent="0" lvl="0" marL="0" marR="0" rtl="0" algn="ctr">
              <a:lnSpc>
                <a:spcPct val="100000"/>
              </a:lnSpc>
              <a:spcBef>
                <a:spcPts val="0"/>
              </a:spcBef>
              <a:spcAft>
                <a:spcPts val="0"/>
              </a:spcAft>
              <a:buNone/>
            </a:pPr>
            <a:r>
              <a:rPr b="0" i="0" lang="en" sz="1600" u="none" cap="none" strike="noStrike">
                <a:solidFill>
                  <a:srgbClr val="EF8600"/>
                </a:solidFill>
                <a:latin typeface="Arial"/>
                <a:ea typeface="Arial"/>
                <a:cs typeface="Arial"/>
                <a:sym typeface="Arial"/>
              </a:rPr>
              <a:t>Problems description: </a:t>
            </a:r>
            <a:r>
              <a:rPr b="0" i="0" lang="en" sz="1600" u="none" cap="none" strike="noStrike">
                <a:solidFill>
                  <a:srgbClr val="D1D5DB"/>
                </a:solidFill>
                <a:latin typeface="Arial"/>
                <a:ea typeface="Arial"/>
                <a:cs typeface="Arial"/>
                <a:sym typeface="Arial"/>
              </a:rPr>
              <a:t>Our canvas is a 2D grid, a mysterious maze, where walls and open pathways are laid out. The ultimate goal is to determine if a ball, starting from a specific point, can reach a designated destination point while strictly following cardinal movement rules. The ball rolls relentlessly in one direction until it collides with an obstacle, adding a layer of complexity to the puzzle.</a:t>
            </a:r>
            <a:endParaRPr sz="700"/>
          </a:p>
        </p:txBody>
      </p:sp>
      <p:sp>
        <p:nvSpPr>
          <p:cNvPr id="148" name="Google Shape;148;p30"/>
          <p:cNvSpPr txBox="1"/>
          <p:nvPr/>
        </p:nvSpPr>
        <p:spPr>
          <a:xfrm>
            <a:off x="154172" y="2976212"/>
            <a:ext cx="8835656" cy="784830"/>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a:p>
            <a:pPr indent="0" lvl="0" marL="0" marR="0" rtl="0" algn="l">
              <a:lnSpc>
                <a:spcPct val="100000"/>
              </a:lnSpc>
              <a:spcBef>
                <a:spcPts val="0"/>
              </a:spcBef>
              <a:spcAft>
                <a:spcPts val="0"/>
              </a:spcAft>
              <a:buNone/>
            </a:pPr>
            <a:r>
              <a:rPr b="0" i="0" lang="en" sz="1600" u="none" cap="none" strike="noStrike">
                <a:solidFill>
                  <a:srgbClr val="EF8600"/>
                </a:solidFill>
                <a:latin typeface="Arial"/>
                <a:ea typeface="Arial"/>
                <a:cs typeface="Arial"/>
                <a:sym typeface="Arial"/>
              </a:rPr>
              <a:t>  </a:t>
            </a:r>
            <a:endParaRPr b="0" i="0" sz="1600" u="none" cap="none" strike="noStrike">
              <a:solidFill>
                <a:srgbClr val="D1D5DB"/>
              </a:solidFill>
              <a:latin typeface="Arial"/>
              <a:ea typeface="Arial"/>
              <a:cs typeface="Arial"/>
              <a:sym typeface="Arial"/>
            </a:endParaRPr>
          </a:p>
        </p:txBody>
      </p:sp>
      <p:sp>
        <p:nvSpPr>
          <p:cNvPr id="149" name="Google Shape;149;p30"/>
          <p:cNvSpPr/>
          <p:nvPr/>
        </p:nvSpPr>
        <p:spPr>
          <a:xfrm>
            <a:off x="-298787" y="4221105"/>
            <a:ext cx="1086183" cy="922395"/>
          </a:xfrm>
          <a:custGeom>
            <a:rect b="b" l="l" r="r" t="t"/>
            <a:pathLst>
              <a:path extrusionOk="0" h="5372100" w="6326018">
                <a:moveTo>
                  <a:pt x="4775348" y="0"/>
                </a:moveTo>
                <a:lnTo>
                  <a:pt x="1550670" y="0"/>
                </a:lnTo>
                <a:lnTo>
                  <a:pt x="0" y="2686050"/>
                </a:lnTo>
                <a:lnTo>
                  <a:pt x="1550670" y="5372100"/>
                </a:lnTo>
                <a:lnTo>
                  <a:pt x="4775348" y="5372100"/>
                </a:lnTo>
                <a:lnTo>
                  <a:pt x="6326018" y="2686050"/>
                </a:lnTo>
                <a:lnTo>
                  <a:pt x="4775348" y="0"/>
                </a:lnTo>
                <a:close/>
              </a:path>
            </a:pathLst>
          </a:custGeom>
          <a:solidFill>
            <a:srgbClr val="2994E5"/>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153" name="Shape 153"/>
        <p:cNvGrpSpPr/>
        <p:nvPr/>
      </p:nvGrpSpPr>
      <p:grpSpPr>
        <a:xfrm>
          <a:off x="0" y="0"/>
          <a:ext cx="0" cy="0"/>
          <a:chOff x="0" y="0"/>
          <a:chExt cx="0" cy="0"/>
        </a:xfrm>
      </p:grpSpPr>
      <p:sp>
        <p:nvSpPr>
          <p:cNvPr id="154" name="Google Shape;154;p31"/>
          <p:cNvSpPr/>
          <p:nvPr/>
        </p:nvSpPr>
        <p:spPr>
          <a:xfrm>
            <a:off x="-298787" y="4221105"/>
            <a:ext cx="1086183" cy="922395"/>
          </a:xfrm>
          <a:custGeom>
            <a:rect b="b" l="l" r="r" t="t"/>
            <a:pathLst>
              <a:path extrusionOk="0" h="5372100" w="6326018">
                <a:moveTo>
                  <a:pt x="4775348" y="0"/>
                </a:moveTo>
                <a:lnTo>
                  <a:pt x="1550670" y="0"/>
                </a:lnTo>
                <a:lnTo>
                  <a:pt x="0" y="2686050"/>
                </a:lnTo>
                <a:lnTo>
                  <a:pt x="1550670" y="5372100"/>
                </a:lnTo>
                <a:lnTo>
                  <a:pt x="4775348" y="5372100"/>
                </a:lnTo>
                <a:lnTo>
                  <a:pt x="6326018" y="2686050"/>
                </a:lnTo>
                <a:lnTo>
                  <a:pt x="4775348" y="0"/>
                </a:lnTo>
                <a:close/>
              </a:path>
            </a:pathLst>
          </a:custGeom>
          <a:solidFill>
            <a:srgbClr val="2994E5"/>
          </a:solidFill>
          <a:ln>
            <a:noFill/>
          </a:ln>
        </p:spPr>
      </p:sp>
      <p:sp>
        <p:nvSpPr>
          <p:cNvPr id="155" name="Google Shape;155;p31"/>
          <p:cNvSpPr txBox="1"/>
          <p:nvPr/>
        </p:nvSpPr>
        <p:spPr>
          <a:xfrm>
            <a:off x="585378" y="2943833"/>
            <a:ext cx="8345971" cy="1277272"/>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rgbClr val="EF8600"/>
                </a:solidFill>
                <a:latin typeface="Arial"/>
                <a:ea typeface="Arial"/>
                <a:cs typeface="Arial"/>
                <a:sym typeface="Arial"/>
              </a:rPr>
              <a:t>Research Design and Hypothesis: </a:t>
            </a:r>
            <a:r>
              <a:rPr b="0" i="0" lang="en" sz="1600" u="none" cap="none" strike="noStrike">
                <a:solidFill>
                  <a:srgbClr val="D1D5DB"/>
                </a:solidFill>
                <a:latin typeface="Arial"/>
                <a:ea typeface="Arial"/>
                <a:cs typeface="Arial"/>
                <a:sym typeface="Arial"/>
              </a:rPr>
              <a:t>Our voyage blends the art of graph theory and the prowess of the depth-first search (DFS) algorithm. By ingeniously traversing the maze's pathways through a graph-based approach, we hypothesize that the amalgamation of backtracking strategies will unlock a feasible solution within a reasonable time complexity.</a:t>
            </a:r>
            <a:endParaRPr sz="700"/>
          </a:p>
          <a:p>
            <a:pPr indent="0" lvl="0" marL="0" marR="0" rtl="0" algn="l">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p:txBody>
      </p:sp>
      <p:sp>
        <p:nvSpPr>
          <p:cNvPr id="156" name="Google Shape;156;p31"/>
          <p:cNvSpPr txBox="1"/>
          <p:nvPr/>
        </p:nvSpPr>
        <p:spPr>
          <a:xfrm>
            <a:off x="585378" y="701749"/>
            <a:ext cx="8239646" cy="1769715"/>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rgbClr val="EF8600"/>
                </a:solidFill>
                <a:latin typeface="Arial"/>
                <a:ea typeface="Arial"/>
                <a:cs typeface="Arial"/>
                <a:sym typeface="Arial"/>
              </a:rPr>
              <a:t>Objectives of the Work: </a:t>
            </a:r>
            <a:r>
              <a:rPr b="0" i="0" lang="en" sz="1600" u="none" cap="none" strike="noStrike">
                <a:solidFill>
                  <a:srgbClr val="D1D5DB"/>
                </a:solidFill>
                <a:latin typeface="Arial"/>
                <a:ea typeface="Arial"/>
                <a:cs typeface="Arial"/>
                <a:sym typeface="Arial"/>
              </a:rPr>
              <a:t>This expedition encompasses several crucial objectives:</a:t>
            </a:r>
            <a:endParaRPr sz="700"/>
          </a:p>
          <a:p>
            <a:pPr indent="-101600" lvl="0" marL="0" marR="0" rtl="0" algn="l">
              <a:lnSpc>
                <a:spcPct val="100000"/>
              </a:lnSpc>
              <a:spcBef>
                <a:spcPts val="0"/>
              </a:spcBef>
              <a:spcAft>
                <a:spcPts val="0"/>
              </a:spcAft>
              <a:buClr>
                <a:srgbClr val="000000"/>
              </a:buClr>
              <a:buSzPts val="1600"/>
              <a:buFont typeface="Arial"/>
              <a:buAutoNum type="arabicPeriod"/>
            </a:pPr>
            <a:r>
              <a:rPr b="0" i="0" lang="en" sz="1600" u="none" cap="none" strike="noStrike">
                <a:solidFill>
                  <a:srgbClr val="D1D5DB"/>
                </a:solidFill>
                <a:latin typeface="Arial"/>
                <a:ea typeface="Arial"/>
                <a:cs typeface="Arial"/>
                <a:sym typeface="Arial"/>
              </a:rPr>
              <a:t>To thoroughly comprehend the intricacies and constraints underlying the "Maze" problem.</a:t>
            </a:r>
            <a:endParaRPr sz="700"/>
          </a:p>
          <a:p>
            <a:pPr indent="-101600" lvl="0" marL="0" marR="0" rtl="0" algn="l">
              <a:lnSpc>
                <a:spcPct val="100000"/>
              </a:lnSpc>
              <a:spcBef>
                <a:spcPts val="0"/>
              </a:spcBef>
              <a:spcAft>
                <a:spcPts val="0"/>
              </a:spcAft>
              <a:buClr>
                <a:srgbClr val="000000"/>
              </a:buClr>
              <a:buSzPts val="1600"/>
              <a:buFont typeface="Arial"/>
              <a:buAutoNum type="arabicPeriod"/>
            </a:pPr>
            <a:r>
              <a:rPr b="0" i="0" lang="en" sz="1600" u="none" cap="none" strike="noStrike">
                <a:solidFill>
                  <a:srgbClr val="D1D5DB"/>
                </a:solidFill>
                <a:latin typeface="Arial"/>
                <a:ea typeface="Arial"/>
                <a:cs typeface="Arial"/>
                <a:sym typeface="Arial"/>
              </a:rPr>
              <a:t>To craft an algorithm or approach that can navigate the maze's labyrinth and ascertain the possibility of reaching the destination from the starting point.</a:t>
            </a:r>
            <a:endParaRPr sz="700"/>
          </a:p>
          <a:p>
            <a:pPr indent="-101600" lvl="0" marL="0" marR="0" rtl="0" algn="l">
              <a:lnSpc>
                <a:spcPct val="100000"/>
              </a:lnSpc>
              <a:spcBef>
                <a:spcPts val="0"/>
              </a:spcBef>
              <a:spcAft>
                <a:spcPts val="0"/>
              </a:spcAft>
              <a:buClr>
                <a:srgbClr val="000000"/>
              </a:buClr>
              <a:buSzPts val="1600"/>
              <a:buFont typeface="Arial"/>
              <a:buAutoNum type="arabicPeriod"/>
            </a:pPr>
            <a:r>
              <a:rPr b="0" i="0" lang="en" sz="1600" u="none" cap="none" strike="noStrike">
                <a:solidFill>
                  <a:srgbClr val="D1D5DB"/>
                </a:solidFill>
                <a:latin typeface="Arial"/>
                <a:ea typeface="Arial"/>
                <a:cs typeface="Arial"/>
                <a:sym typeface="Arial"/>
              </a:rPr>
              <a:t>To meticulously analyze the efficiency and accuracy of our devised solution, ensuring its reliability in diverse scenarios.</a:t>
            </a:r>
            <a:endParaRPr sz="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160" name="Shape 160"/>
        <p:cNvGrpSpPr/>
        <p:nvPr/>
      </p:nvGrpSpPr>
      <p:grpSpPr>
        <a:xfrm>
          <a:off x="0" y="0"/>
          <a:ext cx="0" cy="0"/>
          <a:chOff x="0" y="0"/>
          <a:chExt cx="0" cy="0"/>
        </a:xfrm>
      </p:grpSpPr>
      <p:sp>
        <p:nvSpPr>
          <p:cNvPr id="161" name="Google Shape;161;p32"/>
          <p:cNvSpPr txBox="1"/>
          <p:nvPr/>
        </p:nvSpPr>
        <p:spPr>
          <a:xfrm>
            <a:off x="388087" y="2697612"/>
            <a:ext cx="8367824" cy="1523494"/>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rgbClr val="EF8600"/>
                </a:solidFill>
                <a:latin typeface="Arial"/>
                <a:ea typeface="Arial"/>
                <a:cs typeface="Arial"/>
                <a:sym typeface="Arial"/>
              </a:rPr>
              <a:t>Surveying the Past: </a:t>
            </a:r>
            <a:r>
              <a:rPr b="0" i="0" lang="en" sz="1600" u="none" cap="none" strike="noStrike">
                <a:solidFill>
                  <a:srgbClr val="D1D5DB"/>
                </a:solidFill>
                <a:latin typeface="Arial"/>
                <a:ea typeface="Arial"/>
                <a:cs typeface="Arial"/>
                <a:sym typeface="Arial"/>
              </a:rPr>
              <a:t>With the torch of curiosity ablaze, we venture into the annals of reported works and past endeavors in solving maze-related conundrums. From the classic Dijkstra's algorithm to the ingenious A* algorithm and various permutations of DFS and BFS, we glean insights and seek to enhance existing methodologies.</a:t>
            </a:r>
            <a:endParaRPr sz="700"/>
          </a:p>
          <a:p>
            <a:pPr indent="0" lvl="0" marL="0" marR="0" rtl="0" algn="l">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D1D5DB"/>
              </a:solidFill>
              <a:latin typeface="Arial"/>
              <a:ea typeface="Arial"/>
              <a:cs typeface="Arial"/>
              <a:sym typeface="Arial"/>
            </a:endParaRPr>
          </a:p>
        </p:txBody>
      </p:sp>
      <p:sp>
        <p:nvSpPr>
          <p:cNvPr id="162" name="Google Shape;162;p32"/>
          <p:cNvSpPr/>
          <p:nvPr/>
        </p:nvSpPr>
        <p:spPr>
          <a:xfrm>
            <a:off x="-298787" y="4221105"/>
            <a:ext cx="1086183" cy="922395"/>
          </a:xfrm>
          <a:custGeom>
            <a:rect b="b" l="l" r="r" t="t"/>
            <a:pathLst>
              <a:path extrusionOk="0" h="5372100" w="6326018">
                <a:moveTo>
                  <a:pt x="4775348" y="0"/>
                </a:moveTo>
                <a:lnTo>
                  <a:pt x="1550670" y="0"/>
                </a:lnTo>
                <a:lnTo>
                  <a:pt x="0" y="2686050"/>
                </a:lnTo>
                <a:lnTo>
                  <a:pt x="1550670" y="5372100"/>
                </a:lnTo>
                <a:lnTo>
                  <a:pt x="4775348" y="5372100"/>
                </a:lnTo>
                <a:lnTo>
                  <a:pt x="6326018" y="2686050"/>
                </a:lnTo>
                <a:lnTo>
                  <a:pt x="4775348" y="0"/>
                </a:lnTo>
                <a:close/>
              </a:path>
            </a:pathLst>
          </a:custGeom>
          <a:solidFill>
            <a:srgbClr val="2994E5"/>
          </a:solidFill>
          <a:ln>
            <a:noFill/>
          </a:ln>
        </p:spPr>
      </p:sp>
      <p:sp>
        <p:nvSpPr>
          <p:cNvPr id="163" name="Google Shape;163;p32"/>
          <p:cNvSpPr txBox="1"/>
          <p:nvPr/>
        </p:nvSpPr>
        <p:spPr>
          <a:xfrm>
            <a:off x="388088" y="839972"/>
            <a:ext cx="8367824" cy="1031052"/>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rgbClr val="EF8600"/>
                </a:solidFill>
                <a:latin typeface="Arial"/>
                <a:ea typeface="Arial"/>
                <a:cs typeface="Arial"/>
                <a:sym typeface="Arial"/>
              </a:rPr>
              <a:t>The Encompassing Theory: </a:t>
            </a:r>
            <a:r>
              <a:rPr b="0" i="0" lang="en" sz="1600" u="none" cap="none" strike="noStrike">
                <a:solidFill>
                  <a:srgbClr val="D1D5DB"/>
                </a:solidFill>
                <a:latin typeface="Arial"/>
                <a:ea typeface="Arial"/>
                <a:cs typeface="Arial"/>
                <a:sym typeface="Arial"/>
              </a:rPr>
              <a:t>Our quest for a definitive solution draws inspiration from the rich reservoir of graph theory, fortified with insights from data structures and pathfinding algorithms. Armed with this knowledge, we aspire to design an efficient algorithm that deftly navigates the maze's intricate twists and turns.</a:t>
            </a:r>
            <a:endParaRPr sz="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4E97"/>
        </a:solidFill>
      </p:bgPr>
    </p:bg>
    <p:spTree>
      <p:nvGrpSpPr>
        <p:cNvPr id="167" name="Shape 167"/>
        <p:cNvGrpSpPr/>
        <p:nvPr/>
      </p:nvGrpSpPr>
      <p:grpSpPr>
        <a:xfrm>
          <a:off x="0" y="0"/>
          <a:ext cx="0" cy="0"/>
          <a:chOff x="0" y="0"/>
          <a:chExt cx="0" cy="0"/>
        </a:xfrm>
      </p:grpSpPr>
      <p:sp>
        <p:nvSpPr>
          <p:cNvPr id="168" name="Google Shape;168;p33"/>
          <p:cNvSpPr txBox="1"/>
          <p:nvPr/>
        </p:nvSpPr>
        <p:spPr>
          <a:xfrm>
            <a:off x="419986" y="1403497"/>
            <a:ext cx="8304028" cy="1523494"/>
          </a:xfrm>
          <a:prstGeom prst="rect">
            <a:avLst/>
          </a:prstGeom>
          <a:noFill/>
          <a:ln>
            <a:noFill/>
          </a:ln>
        </p:spPr>
        <p:txBody>
          <a:bodyPr anchorCtr="0" anchor="t" bIns="22850" lIns="45725" spcFirstLastPara="1" rIns="45725" wrap="square" tIns="22850">
            <a:spAutoFit/>
          </a:bodyPr>
          <a:lstStyle/>
          <a:p>
            <a:pPr indent="0" lvl="0" marL="0" marR="0" rtl="0" algn="l">
              <a:lnSpc>
                <a:spcPct val="100000"/>
              </a:lnSpc>
              <a:spcBef>
                <a:spcPts val="0"/>
              </a:spcBef>
              <a:spcAft>
                <a:spcPts val="0"/>
              </a:spcAft>
              <a:buNone/>
            </a:pPr>
            <a:r>
              <a:rPr b="0" i="0" lang="en" sz="1600" u="none" cap="none" strike="noStrike">
                <a:solidFill>
                  <a:srgbClr val="EF8600"/>
                </a:solidFill>
                <a:latin typeface="Arial"/>
                <a:ea typeface="Arial"/>
                <a:cs typeface="Arial"/>
                <a:sym typeface="Arial"/>
              </a:rPr>
              <a:t>Unveiling Our Approach: </a:t>
            </a:r>
            <a:r>
              <a:rPr b="0" i="0" lang="en" sz="1600" u="none" cap="none" strike="noStrike">
                <a:solidFill>
                  <a:srgbClr val="D1D5DB"/>
                </a:solidFill>
                <a:latin typeface="Arial"/>
                <a:ea typeface="Arial"/>
                <a:cs typeface="Arial"/>
                <a:sym typeface="Arial"/>
              </a:rPr>
              <a:t>Our expedition culminates in a visionary algorithmic solution to the "Maze" problem. Engaging the canvas of graph theory and deft backtracking techniques, our proposed approach seeks to emulate the motion of the ball, exploring potential paths to ascertain the feasibility of reaching the destination from the maze's starting point.</a:t>
            </a:r>
            <a:endParaRPr sz="700"/>
          </a:p>
          <a:p>
            <a:pPr indent="0" lvl="0" marL="0" marR="0" rtl="0" algn="l">
              <a:lnSpc>
                <a:spcPct val="100000"/>
              </a:lnSpc>
              <a:spcBef>
                <a:spcPts val="0"/>
              </a:spcBef>
              <a:spcAft>
                <a:spcPts val="0"/>
              </a:spcAft>
              <a:buNone/>
            </a:pPr>
            <a:r>
              <a:rPr b="0" i="0" lang="en" sz="1600" u="none" cap="none" strike="noStrike">
                <a:solidFill>
                  <a:srgbClr val="D1D5DB"/>
                </a:solidFill>
                <a:latin typeface="Arial"/>
                <a:ea typeface="Arial"/>
                <a:cs typeface="Arial"/>
                <a:sym typeface="Arial"/>
              </a:rPr>
              <a:t>As we embark on this expedition, we remain poised to traverse the intricacies of the "Maze" problem, guided by the fervor of discovery and the thrill of unraveling a path to success."</a:t>
            </a:r>
            <a:endParaRPr sz="700"/>
          </a:p>
        </p:txBody>
      </p:sp>
      <p:sp>
        <p:nvSpPr>
          <p:cNvPr id="169" name="Google Shape;169;p33"/>
          <p:cNvSpPr/>
          <p:nvPr/>
        </p:nvSpPr>
        <p:spPr>
          <a:xfrm>
            <a:off x="-298787" y="4221105"/>
            <a:ext cx="1086183" cy="922395"/>
          </a:xfrm>
          <a:custGeom>
            <a:rect b="b" l="l" r="r" t="t"/>
            <a:pathLst>
              <a:path extrusionOk="0" h="5372100" w="6326018">
                <a:moveTo>
                  <a:pt x="4775348" y="0"/>
                </a:moveTo>
                <a:lnTo>
                  <a:pt x="1550670" y="0"/>
                </a:lnTo>
                <a:lnTo>
                  <a:pt x="0" y="2686050"/>
                </a:lnTo>
                <a:lnTo>
                  <a:pt x="1550670" y="5372100"/>
                </a:lnTo>
                <a:lnTo>
                  <a:pt x="4775348" y="5372100"/>
                </a:lnTo>
                <a:lnTo>
                  <a:pt x="6326018" y="2686050"/>
                </a:lnTo>
                <a:lnTo>
                  <a:pt x="4775348" y="0"/>
                </a:lnTo>
                <a:close/>
              </a:path>
            </a:pathLst>
          </a:custGeom>
          <a:solidFill>
            <a:srgbClr val="2994E5"/>
          </a:solidFill>
          <a:ln>
            <a:noFill/>
          </a:ln>
        </p:spPr>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014E97"/>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